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8" r:id="rId3"/>
    <p:sldId id="259" r:id="rId4"/>
    <p:sldId id="260" r:id="rId5"/>
    <p:sldId id="261" r:id="rId6"/>
    <p:sldId id="262" r:id="rId7"/>
    <p:sldId id="281" r:id="rId8"/>
    <p:sldId id="290" r:id="rId9"/>
    <p:sldId id="282" r:id="rId10"/>
    <p:sldId id="285" r:id="rId11"/>
    <p:sldId id="288" r:id="rId12"/>
    <p:sldId id="289" r:id="rId13"/>
    <p:sldId id="263" r:id="rId14"/>
    <p:sldId id="264" r:id="rId15"/>
    <p:sldId id="284" r:id="rId16"/>
    <p:sldId id="283" r:id="rId17"/>
    <p:sldId id="265" r:id="rId18"/>
    <p:sldId id="274" r:id="rId19"/>
    <p:sldId id="275" r:id="rId20"/>
    <p:sldId id="276" r:id="rId21"/>
    <p:sldId id="266" r:id="rId22"/>
    <p:sldId id="277" r:id="rId23"/>
    <p:sldId id="267" r:id="rId24"/>
    <p:sldId id="268" r:id="rId25"/>
    <p:sldId id="278" r:id="rId26"/>
    <p:sldId id="280" r:id="rId27"/>
    <p:sldId id="279" r:id="rId28"/>
    <p:sldId id="269" r:id="rId29"/>
    <p:sldId id="270" r:id="rId30"/>
    <p:sldId id="271" r:id="rId31"/>
    <p:sldId id="272" r:id="rId32"/>
    <p:sldId id="273"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67B10-3213-4E27-BDF1-11997E882868}" v="146" dt="2023-08-04T08:24:46.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04" d="100"/>
          <a:sy n="104" d="100"/>
        </p:scale>
        <p:origin x="85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899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13920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1556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3586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7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600192f5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600192f5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63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4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337157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25" b="1" i="0">
                <a:solidFill>
                  <a:srgbClr val="424242"/>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56931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stagram.com/p/Cvbq_YaPtxG/?utm_source=ig_web_copy_link&amp;igshid=MzRlODBiNWFlZA=="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s://www.instagram.com/p/CvboQQCPZ8S/?utm_source=ig_web_copy_link&amp;igshid=MzRlODBiNWFlZA=="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agram.com/p/CrQeevuKPAG/?utm_source=ig_web_copy_link&amp;igshid=MzRlODBiNWFlZA=="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asterdmhealthcare.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nglifesciences.com/" TargetMode="External"/><Relationship Id="rId4" Type="http://schemas.openxmlformats.org/officeDocument/2006/relationships/hyperlink" Target="https://www.dragarwa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14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dirty="0">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Work</a:t>
            </a:r>
            <a:endParaRPr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C2A9F4DB-58F4-4413-8355-431C77F0D3E2}"/>
              </a:ext>
            </a:extLst>
          </p:cNvPr>
          <p:cNvGraphicFramePr/>
          <p:nvPr>
            <p:extLst>
              <p:ext uri="{D42A27DB-BD31-4B8C-83A1-F6EECF244321}">
                <p14:modId xmlns:p14="http://schemas.microsoft.com/office/powerpoint/2010/main" val="3418847805"/>
              </p:ext>
            </p:extLst>
          </p:nvPr>
        </p:nvGraphicFramePr>
        <p:xfrm>
          <a:off x="228600" y="285750"/>
          <a:ext cx="7657740" cy="1127760"/>
        </p:xfrm>
        <a:graphic>
          <a:graphicData uri="http://schemas.openxmlformats.org/drawingml/2006/table">
            <a:tbl>
              <a:tblPr/>
              <a:tblGrid>
                <a:gridCol w="2483460">
                  <a:extLst>
                    <a:ext uri="{9D8B030D-6E8A-4147-A177-3AD203B41FA5}">
                      <a16:colId xmlns:a16="http://schemas.microsoft.com/office/drawing/2014/main" val="20000"/>
                    </a:ext>
                  </a:extLst>
                </a:gridCol>
                <a:gridCol w="2716740">
                  <a:extLst>
                    <a:ext uri="{9D8B030D-6E8A-4147-A177-3AD203B41FA5}">
                      <a16:colId xmlns:a16="http://schemas.microsoft.com/office/drawing/2014/main" val="20001"/>
                    </a:ext>
                  </a:extLst>
                </a:gridCol>
                <a:gridCol w="2457540">
                  <a:extLst>
                    <a:ext uri="{9D8B030D-6E8A-4147-A177-3AD203B41FA5}">
                      <a16:colId xmlns:a16="http://schemas.microsoft.com/office/drawing/2014/main" val="20002"/>
                    </a:ext>
                  </a:extLst>
                </a:gridCol>
              </a:tblGrid>
              <a:tr h="274320">
                <a:tc>
                  <a:txBody>
                    <a:bodyPr/>
                    <a:lstStyle/>
                    <a:p>
                      <a:pPr>
                        <a:lnSpc>
                          <a:spcPct val="100000"/>
                        </a:lnSpc>
                      </a:pPr>
                      <a:r>
                        <a:rPr lang="en-IN" sz="1400" b="1" strike="noStrike" spc="-1" dirty="0">
                          <a:solidFill>
                            <a:srgbClr val="000000"/>
                          </a:solidFill>
                          <a:latin typeface="Calibri"/>
                        </a:rPr>
                        <a:t>Keyword</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Avg. monthly searches</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Competition</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healthcare services</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a:solidFill>
                            <a:srgbClr val="000000"/>
                          </a:solidFill>
                          <a:latin typeface="Calibri"/>
                        </a:rPr>
                        <a:t>Low</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health insurance</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i="0" u="none" strike="noStrike" cap="none" dirty="0">
                          <a:solidFill>
                            <a:schemeClr val="tx1"/>
                          </a:solidFill>
                          <a:effectLst/>
                          <a:latin typeface="+mn-lt"/>
                          <a:ea typeface="+mn-ea"/>
                          <a:cs typeface="+mn-cs"/>
                          <a:sym typeface="Arial"/>
                        </a:rPr>
                        <a:t>Medium</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care health insurance</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5" name="Table 4">
            <a:extLst>
              <a:ext uri="{FF2B5EF4-FFF2-40B4-BE49-F238E27FC236}">
                <a16:creationId xmlns:a16="http://schemas.microsoft.com/office/drawing/2014/main" id="{B11F4538-6E40-4BEF-A9DA-695409E3468B}"/>
              </a:ext>
            </a:extLst>
          </p:cNvPr>
          <p:cNvGraphicFramePr>
            <a:graphicFrameLocks noGrp="1"/>
          </p:cNvGraphicFramePr>
          <p:nvPr>
            <p:extLst>
              <p:ext uri="{D42A27DB-BD31-4B8C-83A1-F6EECF244321}">
                <p14:modId xmlns:p14="http://schemas.microsoft.com/office/powerpoint/2010/main" val="2600140896"/>
              </p:ext>
            </p:extLst>
          </p:nvPr>
        </p:nvGraphicFramePr>
        <p:xfrm>
          <a:off x="228600" y="1428750"/>
          <a:ext cx="8275865" cy="628650"/>
        </p:xfrm>
        <a:graphic>
          <a:graphicData uri="http://schemas.openxmlformats.org/drawingml/2006/table">
            <a:tbl>
              <a:tblPr/>
              <a:tblGrid>
                <a:gridCol w="6224087">
                  <a:extLst>
                    <a:ext uri="{9D8B030D-6E8A-4147-A177-3AD203B41FA5}">
                      <a16:colId xmlns:a16="http://schemas.microsoft.com/office/drawing/2014/main" val="3199006664"/>
                    </a:ext>
                  </a:extLst>
                </a:gridCol>
                <a:gridCol w="248683">
                  <a:extLst>
                    <a:ext uri="{9D8B030D-6E8A-4147-A177-3AD203B41FA5}">
                      <a16:colId xmlns:a16="http://schemas.microsoft.com/office/drawing/2014/main" val="4119604589"/>
                    </a:ext>
                  </a:extLst>
                </a:gridCol>
                <a:gridCol w="746047">
                  <a:extLst>
                    <a:ext uri="{9D8B030D-6E8A-4147-A177-3AD203B41FA5}">
                      <a16:colId xmlns:a16="http://schemas.microsoft.com/office/drawing/2014/main" val="1604446698"/>
                    </a:ext>
                  </a:extLst>
                </a:gridCol>
                <a:gridCol w="1057048">
                  <a:extLst>
                    <a:ext uri="{9D8B030D-6E8A-4147-A177-3AD203B41FA5}">
                      <a16:colId xmlns:a16="http://schemas.microsoft.com/office/drawing/2014/main" val="4091946988"/>
                    </a:ext>
                  </a:extLst>
                </a:gridCol>
              </a:tblGrid>
              <a:tr h="314325">
                <a:tc>
                  <a:txBody>
                    <a:bodyPr/>
                    <a:lstStyle/>
                    <a:p>
                      <a:pPr>
                        <a:lnSpc>
                          <a:spcPct val="100000"/>
                        </a:lnSpc>
                      </a:pPr>
                      <a:r>
                        <a:rPr lang="en-IN" sz="1400" b="1" strike="noStrike" spc="-1" dirty="0">
                          <a:solidFill>
                            <a:srgbClr val="000000"/>
                          </a:solidFill>
                          <a:latin typeface="Calibri"/>
                        </a:rPr>
                        <a:t>Meta Title</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685558007"/>
                  </a:ext>
                </a:extLst>
              </a:tr>
              <a:tr h="314325">
                <a:tc>
                  <a:txBody>
                    <a:bodyPr/>
                    <a:lstStyle/>
                    <a:p>
                      <a:pPr>
                        <a:lnSpc>
                          <a:spcPct val="100000"/>
                        </a:lnSpc>
                      </a:pPr>
                      <a:r>
                        <a:rPr lang="en-IN" sz="1400" b="0" strike="noStrike" spc="-1" dirty="0">
                          <a:solidFill>
                            <a:srgbClr val="000000"/>
                          </a:solidFill>
                          <a:latin typeface="Calibri"/>
                        </a:rPr>
                        <a:t>Choose the  Which one is better healthcare</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63</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2430877141"/>
                  </a:ext>
                </a:extLst>
              </a:tr>
            </a:tbl>
          </a:graphicData>
        </a:graphic>
      </p:graphicFrame>
      <p:graphicFrame>
        <p:nvGraphicFramePr>
          <p:cNvPr id="6" name="Table 8">
            <a:extLst>
              <a:ext uri="{FF2B5EF4-FFF2-40B4-BE49-F238E27FC236}">
                <a16:creationId xmlns:a16="http://schemas.microsoft.com/office/drawing/2014/main" id="{B3D017F1-9A71-4BDC-B6B3-3995C2FDFCD3}"/>
              </a:ext>
            </a:extLst>
          </p:cNvPr>
          <p:cNvGraphicFramePr/>
          <p:nvPr>
            <p:extLst>
              <p:ext uri="{D42A27DB-BD31-4B8C-83A1-F6EECF244321}">
                <p14:modId xmlns:p14="http://schemas.microsoft.com/office/powerpoint/2010/main" val="2761830079"/>
              </p:ext>
            </p:extLst>
          </p:nvPr>
        </p:nvGraphicFramePr>
        <p:xfrm>
          <a:off x="228960" y="1943100"/>
          <a:ext cx="8275505" cy="563880"/>
        </p:xfrm>
        <a:graphic>
          <a:graphicData uri="http://schemas.openxmlformats.org/drawingml/2006/table">
            <a:tbl>
              <a:tblPr/>
              <a:tblGrid>
                <a:gridCol w="6369588">
                  <a:extLst>
                    <a:ext uri="{9D8B030D-6E8A-4147-A177-3AD203B41FA5}">
                      <a16:colId xmlns:a16="http://schemas.microsoft.com/office/drawing/2014/main" val="20000"/>
                    </a:ext>
                  </a:extLst>
                </a:gridCol>
                <a:gridCol w="297617">
                  <a:extLst>
                    <a:ext uri="{9D8B030D-6E8A-4147-A177-3AD203B41FA5}">
                      <a16:colId xmlns:a16="http://schemas.microsoft.com/office/drawing/2014/main" val="20001"/>
                    </a:ext>
                  </a:extLst>
                </a:gridCol>
                <a:gridCol w="269023">
                  <a:extLst>
                    <a:ext uri="{9D8B030D-6E8A-4147-A177-3AD203B41FA5}">
                      <a16:colId xmlns:a16="http://schemas.microsoft.com/office/drawing/2014/main" val="20002"/>
                    </a:ext>
                  </a:extLst>
                </a:gridCol>
                <a:gridCol w="1339277">
                  <a:extLst>
                    <a:ext uri="{9D8B030D-6E8A-4147-A177-3AD203B41FA5}">
                      <a16:colId xmlns:a16="http://schemas.microsoft.com/office/drawing/2014/main" val="20003"/>
                    </a:ext>
                  </a:extLst>
                </a:gridCol>
              </a:tblGrid>
              <a:tr h="274320">
                <a:tc>
                  <a:txBody>
                    <a:bodyPr/>
                    <a:lstStyle/>
                    <a:p>
                      <a:pPr>
                        <a:lnSpc>
                          <a:spcPct val="100000"/>
                        </a:lnSpc>
                      </a:pPr>
                      <a:r>
                        <a:rPr lang="en-IN" sz="1400" b="1" strike="noStrike" spc="-1" dirty="0">
                          <a:solidFill>
                            <a:srgbClr val="000000"/>
                          </a:solidFill>
                          <a:latin typeface="Calibri"/>
                        </a:rPr>
                        <a:t>Meta Description</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274320">
                <a:tc>
                  <a:txBody>
                    <a:bodyPr/>
                    <a:lstStyle/>
                    <a:p>
                      <a:pPr>
                        <a:lnSpc>
                          <a:spcPct val="100000"/>
                        </a:lnSpc>
                      </a:pPr>
                      <a:r>
                        <a:rPr lang="en-IN" sz="1400" b="0" strike="noStrike" spc="-1" dirty="0">
                          <a:solidFill>
                            <a:srgbClr val="000000"/>
                          </a:solidFill>
                          <a:latin typeface="Calibri"/>
                        </a:rPr>
                        <a:t>Apply for the best healthcare service</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74</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7" name="Table 1">
            <a:extLst>
              <a:ext uri="{FF2B5EF4-FFF2-40B4-BE49-F238E27FC236}">
                <a16:creationId xmlns:a16="http://schemas.microsoft.com/office/drawing/2014/main" id="{A0035100-D807-4316-9B45-F17488BEDBDE}"/>
              </a:ext>
            </a:extLst>
          </p:cNvPr>
          <p:cNvGraphicFramePr/>
          <p:nvPr>
            <p:extLst>
              <p:ext uri="{D42A27DB-BD31-4B8C-83A1-F6EECF244321}">
                <p14:modId xmlns:p14="http://schemas.microsoft.com/office/powerpoint/2010/main" val="3467522319"/>
              </p:ext>
            </p:extLst>
          </p:nvPr>
        </p:nvGraphicFramePr>
        <p:xfrm>
          <a:off x="228600" y="2744540"/>
          <a:ext cx="7600770" cy="1127760"/>
        </p:xfrm>
        <a:graphic>
          <a:graphicData uri="http://schemas.openxmlformats.org/drawingml/2006/table">
            <a:tbl>
              <a:tblPr/>
              <a:tblGrid>
                <a:gridCol w="2376810">
                  <a:extLst>
                    <a:ext uri="{9D8B030D-6E8A-4147-A177-3AD203B41FA5}">
                      <a16:colId xmlns:a16="http://schemas.microsoft.com/office/drawing/2014/main" val="20000"/>
                    </a:ext>
                  </a:extLst>
                </a:gridCol>
                <a:gridCol w="2712690">
                  <a:extLst>
                    <a:ext uri="{9D8B030D-6E8A-4147-A177-3AD203B41FA5}">
                      <a16:colId xmlns:a16="http://schemas.microsoft.com/office/drawing/2014/main" val="20001"/>
                    </a:ext>
                  </a:extLst>
                </a:gridCol>
                <a:gridCol w="2511270">
                  <a:extLst>
                    <a:ext uri="{9D8B030D-6E8A-4147-A177-3AD203B41FA5}">
                      <a16:colId xmlns:a16="http://schemas.microsoft.com/office/drawing/2014/main" val="20002"/>
                    </a:ext>
                  </a:extLst>
                </a:gridCol>
              </a:tblGrid>
              <a:tr h="274320">
                <a:tc>
                  <a:txBody>
                    <a:bodyPr/>
                    <a:lstStyle/>
                    <a:p>
                      <a:pPr>
                        <a:lnSpc>
                          <a:spcPct val="100000"/>
                        </a:lnSpc>
                      </a:pPr>
                      <a:r>
                        <a:rPr lang="en-IN" sz="1400" b="1" strike="noStrike" spc="-1">
                          <a:solidFill>
                            <a:srgbClr val="000000"/>
                          </a:solidFill>
                          <a:latin typeface="Calibri"/>
                        </a:rPr>
                        <a:t>Keyword</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dirty="0">
                          <a:solidFill>
                            <a:srgbClr val="000000"/>
                          </a:solidFill>
                          <a:latin typeface="Calibri"/>
                        </a:rPr>
                        <a:t>Avg. monthly searches</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Competition</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homeopathic medicine</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a:solidFill>
                            <a:srgbClr val="000000"/>
                          </a:solidFill>
                          <a:latin typeface="Calibri"/>
                        </a:rPr>
                        <a:t>Low</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ayurvedic medicine</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a:solidFill>
                            <a:srgbClr val="000000"/>
                          </a:solidFill>
                          <a:latin typeface="Calibri"/>
                        </a:rPr>
                        <a:t>50000</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High</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back pain relief</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a:solidFill>
                            <a:srgbClr val="000000"/>
                          </a:solidFill>
                          <a:latin typeface="Calibri"/>
                        </a:rPr>
                        <a:t>500000</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8" name="Table 2">
            <a:extLst>
              <a:ext uri="{FF2B5EF4-FFF2-40B4-BE49-F238E27FC236}">
                <a16:creationId xmlns:a16="http://schemas.microsoft.com/office/drawing/2014/main" id="{94707BB4-55EC-4958-99CD-D4D7ADDB6E49}"/>
              </a:ext>
            </a:extLst>
          </p:cNvPr>
          <p:cNvGraphicFramePr/>
          <p:nvPr>
            <p:extLst>
              <p:ext uri="{D42A27DB-BD31-4B8C-83A1-F6EECF244321}">
                <p14:modId xmlns:p14="http://schemas.microsoft.com/office/powerpoint/2010/main" val="2033702965"/>
              </p:ext>
            </p:extLst>
          </p:nvPr>
        </p:nvGraphicFramePr>
        <p:xfrm>
          <a:off x="285750" y="3886200"/>
          <a:ext cx="8218716" cy="563880"/>
        </p:xfrm>
        <a:graphic>
          <a:graphicData uri="http://schemas.openxmlformats.org/drawingml/2006/table">
            <a:tbl>
              <a:tblPr/>
              <a:tblGrid>
                <a:gridCol w="6236951">
                  <a:extLst>
                    <a:ext uri="{9D8B030D-6E8A-4147-A177-3AD203B41FA5}">
                      <a16:colId xmlns:a16="http://schemas.microsoft.com/office/drawing/2014/main" val="20000"/>
                    </a:ext>
                  </a:extLst>
                </a:gridCol>
                <a:gridCol w="466246">
                  <a:extLst>
                    <a:ext uri="{9D8B030D-6E8A-4147-A177-3AD203B41FA5}">
                      <a16:colId xmlns:a16="http://schemas.microsoft.com/office/drawing/2014/main" val="20001"/>
                    </a:ext>
                  </a:extLst>
                </a:gridCol>
                <a:gridCol w="524345">
                  <a:extLst>
                    <a:ext uri="{9D8B030D-6E8A-4147-A177-3AD203B41FA5}">
                      <a16:colId xmlns:a16="http://schemas.microsoft.com/office/drawing/2014/main" val="20002"/>
                    </a:ext>
                  </a:extLst>
                </a:gridCol>
                <a:gridCol w="991174">
                  <a:extLst>
                    <a:ext uri="{9D8B030D-6E8A-4147-A177-3AD203B41FA5}">
                      <a16:colId xmlns:a16="http://schemas.microsoft.com/office/drawing/2014/main" val="20003"/>
                    </a:ext>
                  </a:extLst>
                </a:gridCol>
              </a:tblGrid>
              <a:tr h="274320">
                <a:tc>
                  <a:txBody>
                    <a:bodyPr/>
                    <a:lstStyle/>
                    <a:p>
                      <a:pPr>
                        <a:lnSpc>
                          <a:spcPct val="100000"/>
                        </a:lnSpc>
                      </a:pPr>
                      <a:r>
                        <a:rPr lang="en-IN" sz="1400" b="1" strike="noStrike" spc="-1" dirty="0">
                          <a:solidFill>
                            <a:srgbClr val="000000"/>
                          </a:solidFill>
                          <a:latin typeface="Calibri"/>
                        </a:rPr>
                        <a:t>Meta Title</a:t>
                      </a:r>
                      <a:endParaRPr lang="en-IN" sz="1400" b="0" strike="noStrike" spc="-1" dirty="0">
                        <a:latin typeface="Arial"/>
                      </a:endParaRPr>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extLst>
                  <a:ext uri="{0D108BD9-81ED-4DB2-BD59-A6C34878D82A}">
                    <a16:rowId xmlns:a16="http://schemas.microsoft.com/office/drawing/2014/main" val="10000"/>
                  </a:ext>
                </a:extLst>
              </a:tr>
              <a:tr h="274320">
                <a:tc>
                  <a:txBody>
                    <a:bodyPr/>
                    <a:lstStyle/>
                    <a:p>
                      <a:pPr>
                        <a:lnSpc>
                          <a:spcPct val="100000"/>
                        </a:lnSpc>
                      </a:pPr>
                      <a:r>
                        <a:rPr lang="en-IN" sz="1400" b="0" strike="noStrike" spc="-1" dirty="0">
                          <a:solidFill>
                            <a:srgbClr val="000000"/>
                          </a:solidFill>
                          <a:latin typeface="Calibri"/>
                        </a:rPr>
                        <a:t>Find the best TREATMENT for homeopathic ,ayurvedic ,back  pain</a:t>
                      </a:r>
                      <a:endParaRPr lang="en-IN" sz="1400" b="0" strike="noStrike" spc="-1" dirty="0">
                        <a:latin typeface="Arial"/>
                      </a:endParaRPr>
                    </a:p>
                  </a:txBody>
                  <a:tcPr marL="68580" marR="6858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pPr algn="r">
                        <a:lnSpc>
                          <a:spcPct val="100000"/>
                        </a:lnSpc>
                      </a:pPr>
                      <a:r>
                        <a:rPr lang="en-IN" sz="1400" b="0" strike="noStrike" spc="-1" dirty="0">
                          <a:solidFill>
                            <a:srgbClr val="000000"/>
                          </a:solidFill>
                          <a:latin typeface="Calibri"/>
                        </a:rPr>
                        <a:t>69</a:t>
                      </a:r>
                      <a:endParaRPr lang="en-IN" sz="1400" b="0" strike="noStrike" spc="-1" dirty="0">
                        <a:latin typeface="Arial"/>
                      </a:endParaRPr>
                    </a:p>
                  </a:txBody>
                  <a:tcPr marL="21330" marR="21330" marT="34290" marB="34290">
                    <a:lnL w="12240">
                      <a:noFill/>
                    </a:lnL>
                    <a:lnR w="12240">
                      <a:noFill/>
                    </a:lnR>
                    <a:lnT w="12240">
                      <a:noFill/>
                    </a:lnT>
                    <a:lnB w="12240">
                      <a:noFill/>
                    </a:lnB>
                    <a:noFill/>
                  </a:tcPr>
                </a:tc>
                <a:extLst>
                  <a:ext uri="{0D108BD9-81ED-4DB2-BD59-A6C34878D82A}">
                    <a16:rowId xmlns:a16="http://schemas.microsoft.com/office/drawing/2014/main" val="10001"/>
                  </a:ext>
                </a:extLst>
              </a:tr>
            </a:tbl>
          </a:graphicData>
        </a:graphic>
      </p:graphicFrame>
      <p:graphicFrame>
        <p:nvGraphicFramePr>
          <p:cNvPr id="9" name="Table 3">
            <a:extLst>
              <a:ext uri="{FF2B5EF4-FFF2-40B4-BE49-F238E27FC236}">
                <a16:creationId xmlns:a16="http://schemas.microsoft.com/office/drawing/2014/main" id="{B28E766F-7988-4964-AB2A-0A5CD1DDEEC0}"/>
              </a:ext>
            </a:extLst>
          </p:cNvPr>
          <p:cNvGraphicFramePr/>
          <p:nvPr>
            <p:extLst>
              <p:ext uri="{D42A27DB-BD31-4B8C-83A1-F6EECF244321}">
                <p14:modId xmlns:p14="http://schemas.microsoft.com/office/powerpoint/2010/main" val="598850604"/>
              </p:ext>
            </p:extLst>
          </p:nvPr>
        </p:nvGraphicFramePr>
        <p:xfrm>
          <a:off x="228601" y="4457700"/>
          <a:ext cx="8275505" cy="563880"/>
        </p:xfrm>
        <a:graphic>
          <a:graphicData uri="http://schemas.openxmlformats.org/drawingml/2006/table">
            <a:tbl>
              <a:tblPr/>
              <a:tblGrid>
                <a:gridCol w="7093457">
                  <a:extLst>
                    <a:ext uri="{9D8B030D-6E8A-4147-A177-3AD203B41FA5}">
                      <a16:colId xmlns:a16="http://schemas.microsoft.com/office/drawing/2014/main" val="20000"/>
                    </a:ext>
                  </a:extLst>
                </a:gridCol>
                <a:gridCol w="248698">
                  <a:extLst>
                    <a:ext uri="{9D8B030D-6E8A-4147-A177-3AD203B41FA5}">
                      <a16:colId xmlns:a16="http://schemas.microsoft.com/office/drawing/2014/main" val="20001"/>
                    </a:ext>
                  </a:extLst>
                </a:gridCol>
                <a:gridCol w="311019">
                  <a:extLst>
                    <a:ext uri="{9D8B030D-6E8A-4147-A177-3AD203B41FA5}">
                      <a16:colId xmlns:a16="http://schemas.microsoft.com/office/drawing/2014/main" val="20002"/>
                    </a:ext>
                  </a:extLst>
                </a:gridCol>
                <a:gridCol w="622331">
                  <a:extLst>
                    <a:ext uri="{9D8B030D-6E8A-4147-A177-3AD203B41FA5}">
                      <a16:colId xmlns:a16="http://schemas.microsoft.com/office/drawing/2014/main" val="20003"/>
                    </a:ext>
                  </a:extLst>
                </a:gridCol>
              </a:tblGrid>
              <a:tr h="274320">
                <a:tc>
                  <a:txBody>
                    <a:bodyPr/>
                    <a:lstStyle/>
                    <a:p>
                      <a:pPr>
                        <a:lnSpc>
                          <a:spcPct val="100000"/>
                        </a:lnSpc>
                      </a:pPr>
                      <a:r>
                        <a:rPr lang="en-IN" sz="1400" b="1" strike="noStrike" spc="-1" dirty="0">
                          <a:solidFill>
                            <a:srgbClr val="000000"/>
                          </a:solidFill>
                          <a:latin typeface="Calibri"/>
                        </a:rPr>
                        <a:t>Meta Description</a:t>
                      </a:r>
                      <a:endParaRPr lang="en-IN" sz="1400" b="0" strike="noStrike" spc="-1" dirty="0">
                        <a:latin typeface="Arial"/>
                      </a:endParaRPr>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extLst>
                  <a:ext uri="{0D108BD9-81ED-4DB2-BD59-A6C34878D82A}">
                    <a16:rowId xmlns:a16="http://schemas.microsoft.com/office/drawing/2014/main" val="10000"/>
                  </a:ext>
                </a:extLst>
              </a:tr>
              <a:tr h="274320">
                <a:tc>
                  <a:txBody>
                    <a:bodyPr/>
                    <a:lstStyle/>
                    <a:p>
                      <a:pPr>
                        <a:lnSpc>
                          <a:spcPct val="100000"/>
                        </a:lnSpc>
                      </a:pPr>
                      <a:r>
                        <a:rPr lang="en-IN" sz="1400" b="0" strike="noStrike" spc="-1" dirty="0">
                          <a:solidFill>
                            <a:srgbClr val="000000"/>
                          </a:solidFill>
                          <a:latin typeface="Calibri"/>
                        </a:rPr>
                        <a:t>Apply now for the best medical treatment </a:t>
                      </a:r>
                      <a:endParaRPr lang="en-IN" sz="1400" b="0" strike="noStrike" spc="-1" dirty="0">
                        <a:latin typeface="Arial"/>
                      </a:endParaRPr>
                    </a:p>
                  </a:txBody>
                  <a:tcPr marL="68580" marR="6858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endParaRPr lang="en-US" sz="1100"/>
                    </a:p>
                  </a:txBody>
                  <a:tcPr marL="21330" marR="21330" marT="34290" marB="34290">
                    <a:lnL w="12240">
                      <a:noFill/>
                    </a:lnL>
                    <a:lnR w="12240">
                      <a:noFill/>
                    </a:lnR>
                    <a:lnT w="12240">
                      <a:noFill/>
                    </a:lnT>
                    <a:lnB w="12240">
                      <a:noFill/>
                    </a:lnB>
                    <a:noFill/>
                  </a:tcPr>
                </a:tc>
                <a:tc>
                  <a:txBody>
                    <a:bodyPr/>
                    <a:lstStyle/>
                    <a:p>
                      <a:pPr algn="r">
                        <a:lnSpc>
                          <a:spcPct val="100000"/>
                        </a:lnSpc>
                      </a:pPr>
                      <a:r>
                        <a:rPr lang="en-IN" sz="1400" b="0" strike="noStrike" spc="-1" dirty="0">
                          <a:solidFill>
                            <a:srgbClr val="000000"/>
                          </a:solidFill>
                          <a:latin typeface="Calibri"/>
                        </a:rPr>
                        <a:t>91</a:t>
                      </a:r>
                      <a:endParaRPr lang="en-IN" sz="1400" b="0" strike="noStrike" spc="-1" dirty="0">
                        <a:latin typeface="Arial"/>
                      </a:endParaRPr>
                    </a:p>
                  </a:txBody>
                  <a:tcPr marL="21330" marR="21330" marT="34290" marB="34290">
                    <a:lnL w="12240">
                      <a:noFill/>
                    </a:lnL>
                    <a:lnR w="12240">
                      <a:noFill/>
                    </a:lnR>
                    <a:lnT w="12240">
                      <a:noFill/>
                    </a:lnT>
                    <a:lnB w="12240">
                      <a:noFill/>
                    </a:lnB>
                    <a:noFill/>
                  </a:tcPr>
                </a:tc>
                <a:extLst>
                  <a:ext uri="{0D108BD9-81ED-4DB2-BD59-A6C34878D82A}">
                    <a16:rowId xmlns:a16="http://schemas.microsoft.com/office/drawing/2014/main" val="10001"/>
                  </a:ext>
                </a:extLst>
              </a:tr>
            </a:tbl>
          </a:graphicData>
        </a:graphic>
      </p:graphicFrame>
      <p:sp>
        <p:nvSpPr>
          <p:cNvPr id="10" name="Rectangle 9">
            <a:extLst>
              <a:ext uri="{FF2B5EF4-FFF2-40B4-BE49-F238E27FC236}">
                <a16:creationId xmlns:a16="http://schemas.microsoft.com/office/drawing/2014/main" id="{674A079C-1427-4004-B97E-71261E26FD64}"/>
              </a:ext>
            </a:extLst>
          </p:cNvPr>
          <p:cNvSpPr/>
          <p:nvPr/>
        </p:nvSpPr>
        <p:spPr>
          <a:xfrm>
            <a:off x="171450" y="0"/>
            <a:ext cx="4980637" cy="253916"/>
          </a:xfrm>
          <a:prstGeom prst="rect">
            <a:avLst/>
          </a:prstGeom>
        </p:spPr>
        <p:txBody>
          <a:bodyPr wrap="square">
            <a:spAutoFit/>
          </a:bodyPr>
          <a:lstStyle/>
          <a:p>
            <a:pPr indent="-162000">
              <a:buClr>
                <a:srgbClr val="E46C0A"/>
              </a:buClr>
              <a:buFont typeface="Wingdings" charset="2"/>
              <a:buChar char=""/>
            </a:pPr>
            <a:r>
              <a:rPr lang="en-IN" sz="1050" spc="-1" dirty="0">
                <a:solidFill>
                  <a:srgbClr val="E46C0A"/>
                </a:solidFill>
              </a:rPr>
              <a:t>HEALTHCARE SERVICE</a:t>
            </a:r>
            <a:endParaRPr lang="en-IN" sz="1050" spc="-1" dirty="0"/>
          </a:p>
        </p:txBody>
      </p:sp>
      <p:sp>
        <p:nvSpPr>
          <p:cNvPr id="11" name="Rectangle 10">
            <a:extLst>
              <a:ext uri="{FF2B5EF4-FFF2-40B4-BE49-F238E27FC236}">
                <a16:creationId xmlns:a16="http://schemas.microsoft.com/office/drawing/2014/main" id="{04BAB107-9505-46D9-AD3F-EA9E7430BFF2}"/>
              </a:ext>
            </a:extLst>
          </p:cNvPr>
          <p:cNvSpPr/>
          <p:nvPr/>
        </p:nvSpPr>
        <p:spPr>
          <a:xfrm>
            <a:off x="228601" y="2433251"/>
            <a:ext cx="4730549" cy="253916"/>
          </a:xfrm>
          <a:prstGeom prst="rect">
            <a:avLst/>
          </a:prstGeom>
        </p:spPr>
        <p:txBody>
          <a:bodyPr wrap="square">
            <a:spAutoFit/>
          </a:bodyPr>
          <a:lstStyle/>
          <a:p>
            <a:pPr indent="-162000">
              <a:buClr>
                <a:srgbClr val="E46C0A"/>
              </a:buClr>
              <a:buFont typeface="Wingdings" charset="2"/>
              <a:buChar char=""/>
            </a:pPr>
            <a:r>
              <a:rPr lang="en-IN" sz="1050" spc="-1" dirty="0">
                <a:solidFill>
                  <a:srgbClr val="E46C0A"/>
                </a:solidFill>
              </a:rPr>
              <a:t>MEDICAL TREATMENTS</a:t>
            </a:r>
            <a:endParaRPr lang="en-IN" sz="1050" spc="-1" dirty="0"/>
          </a:p>
        </p:txBody>
      </p:sp>
    </p:spTree>
    <p:extLst>
      <p:ext uri="{BB962C8B-B14F-4D97-AF65-F5344CB8AC3E}">
        <p14:creationId xmlns:p14="http://schemas.microsoft.com/office/powerpoint/2010/main" val="294816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8E3F119-C0AF-48A3-A7BA-484889051CF3}"/>
              </a:ext>
            </a:extLst>
          </p:cNvPr>
          <p:cNvGraphicFramePr/>
          <p:nvPr>
            <p:extLst>
              <p:ext uri="{D42A27DB-BD31-4B8C-83A1-F6EECF244321}">
                <p14:modId xmlns:p14="http://schemas.microsoft.com/office/powerpoint/2010/main" val="4253005735"/>
              </p:ext>
            </p:extLst>
          </p:nvPr>
        </p:nvGraphicFramePr>
        <p:xfrm>
          <a:off x="114300" y="228600"/>
          <a:ext cx="8115031" cy="1440272"/>
        </p:xfrm>
        <a:graphic>
          <a:graphicData uri="http://schemas.openxmlformats.org/drawingml/2006/table">
            <a:tbl>
              <a:tblPr/>
              <a:tblGrid>
                <a:gridCol w="3156683">
                  <a:extLst>
                    <a:ext uri="{9D8B030D-6E8A-4147-A177-3AD203B41FA5}">
                      <a16:colId xmlns:a16="http://schemas.microsoft.com/office/drawing/2014/main" val="20000"/>
                    </a:ext>
                  </a:extLst>
                </a:gridCol>
                <a:gridCol w="3161833">
                  <a:extLst>
                    <a:ext uri="{9D8B030D-6E8A-4147-A177-3AD203B41FA5}">
                      <a16:colId xmlns:a16="http://schemas.microsoft.com/office/drawing/2014/main" val="20001"/>
                    </a:ext>
                  </a:extLst>
                </a:gridCol>
                <a:gridCol w="1796515">
                  <a:extLst>
                    <a:ext uri="{9D8B030D-6E8A-4147-A177-3AD203B41FA5}">
                      <a16:colId xmlns:a16="http://schemas.microsoft.com/office/drawing/2014/main" val="20002"/>
                    </a:ext>
                  </a:extLst>
                </a:gridCol>
              </a:tblGrid>
              <a:tr h="360068">
                <a:tc>
                  <a:txBody>
                    <a:bodyPr/>
                    <a:lstStyle/>
                    <a:p>
                      <a:pPr>
                        <a:lnSpc>
                          <a:spcPct val="100000"/>
                        </a:lnSpc>
                      </a:pPr>
                      <a:r>
                        <a:rPr lang="en-IN" sz="1400" b="1" strike="noStrike" spc="-1" dirty="0">
                          <a:solidFill>
                            <a:srgbClr val="000000"/>
                          </a:solidFill>
                          <a:latin typeface="Calibri"/>
                        </a:rPr>
                        <a:t>Keyword</a:t>
                      </a:r>
                      <a:endParaRPr lang="en-IN" sz="1400" b="0" strike="noStrike" spc="-1" dirty="0">
                        <a:latin typeface="Arial"/>
                      </a:endParaRPr>
                    </a:p>
                  </a:txBody>
                  <a:tcPr marL="21330" marR="21330" marT="34290" marB="34290">
                    <a:lnL w="9360">
                      <a:solidFill>
                        <a:srgbClr val="000000"/>
                      </a:solidFill>
                    </a:lnL>
                    <a:lnR w="9360">
                      <a:solidFill>
                        <a:srgbClr val="CCCCCC"/>
                      </a:solidFill>
                    </a:lnR>
                    <a:lnT w="9360">
                      <a:solidFill>
                        <a:srgbClr val="000000"/>
                      </a:solidFill>
                    </a:lnT>
                    <a:lnB w="9360">
                      <a:solidFill>
                        <a:srgbClr val="CCCCCC"/>
                      </a:solidFill>
                    </a:lnB>
                    <a:noFill/>
                  </a:tcPr>
                </a:tc>
                <a:tc>
                  <a:txBody>
                    <a:bodyPr/>
                    <a:lstStyle/>
                    <a:p>
                      <a:pPr>
                        <a:lnSpc>
                          <a:spcPct val="100000"/>
                        </a:lnSpc>
                      </a:pPr>
                      <a:r>
                        <a:rPr lang="en-IN" sz="1400" b="1" strike="noStrike" spc="-1">
                          <a:solidFill>
                            <a:srgbClr val="000000"/>
                          </a:solidFill>
                          <a:latin typeface="Calibri"/>
                        </a:rPr>
                        <a:t>Avg. monthly searches</a:t>
                      </a:r>
                      <a:endParaRPr lang="en-IN" sz="1400" b="0" strike="noStrike" spc="-1">
                        <a:latin typeface="Arial"/>
                      </a:endParaRPr>
                    </a:p>
                  </a:txBody>
                  <a:tcPr marL="21330" marR="21330" marT="34290" marB="34290">
                    <a:lnL w="9360">
                      <a:solidFill>
                        <a:srgbClr val="CCCCCC"/>
                      </a:solidFill>
                    </a:lnL>
                    <a:lnR w="9360">
                      <a:solidFill>
                        <a:srgbClr val="CCCCCC"/>
                      </a:solidFill>
                    </a:lnR>
                    <a:lnT w="9360">
                      <a:solidFill>
                        <a:srgbClr val="000000"/>
                      </a:solidFill>
                    </a:lnT>
                    <a:lnB w="9360">
                      <a:solidFill>
                        <a:srgbClr val="CCCCCC"/>
                      </a:solidFill>
                    </a:lnB>
                    <a:noFill/>
                  </a:tcPr>
                </a:tc>
                <a:tc>
                  <a:txBody>
                    <a:bodyPr/>
                    <a:lstStyle/>
                    <a:p>
                      <a:pPr>
                        <a:lnSpc>
                          <a:spcPct val="100000"/>
                        </a:lnSpc>
                      </a:pPr>
                      <a:r>
                        <a:rPr lang="en-IN" sz="1400" b="1" strike="noStrike" spc="-1">
                          <a:solidFill>
                            <a:srgbClr val="000000"/>
                          </a:solidFill>
                          <a:latin typeface="Calibri"/>
                        </a:rPr>
                        <a:t>Competition</a:t>
                      </a:r>
                      <a:endParaRPr lang="en-IN" sz="1400" b="0" strike="noStrike" spc="-1">
                        <a:latin typeface="Arial"/>
                      </a:endParaRPr>
                    </a:p>
                  </a:txBody>
                  <a:tcPr marL="21330" marR="21330" marT="34290" marB="34290">
                    <a:lnL w="9360">
                      <a:solidFill>
                        <a:srgbClr val="CCCCCC"/>
                      </a:solidFill>
                    </a:lnL>
                    <a:lnR w="9360">
                      <a:solidFill>
                        <a:srgbClr val="000000"/>
                      </a:solidFill>
                    </a:lnR>
                    <a:lnT w="9360">
                      <a:solidFill>
                        <a:srgbClr val="000000"/>
                      </a:solidFill>
                    </a:lnT>
                    <a:lnB w="9360">
                      <a:solidFill>
                        <a:srgbClr val="CCCCCC"/>
                      </a:solidFill>
                    </a:lnB>
                    <a:noFill/>
                  </a:tcPr>
                </a:tc>
                <a:extLst>
                  <a:ext uri="{0D108BD9-81ED-4DB2-BD59-A6C34878D82A}">
                    <a16:rowId xmlns:a16="http://schemas.microsoft.com/office/drawing/2014/main" val="10000"/>
                  </a:ext>
                </a:extLst>
              </a:tr>
              <a:tr h="360068">
                <a:tc>
                  <a:txBody>
                    <a:bodyPr/>
                    <a:lstStyle/>
                    <a:p>
                      <a:pPr>
                        <a:lnSpc>
                          <a:spcPct val="100000"/>
                        </a:lnSpc>
                      </a:pPr>
                      <a:r>
                        <a:rPr lang="en-IN" sz="1400" b="0" i="0" u="none" strike="noStrike" cap="none" dirty="0">
                          <a:solidFill>
                            <a:schemeClr val="tx1"/>
                          </a:solidFill>
                          <a:effectLst/>
                          <a:latin typeface="+mn-lt"/>
                          <a:ea typeface="+mn-ea"/>
                          <a:cs typeface="+mn-cs"/>
                          <a:sym typeface="Arial"/>
                        </a:rPr>
                        <a:t>specialties</a:t>
                      </a:r>
                      <a:endParaRPr lang="en-IN" sz="1400" b="0" strike="noStrike" spc="-1" dirty="0">
                        <a:latin typeface="Arial"/>
                      </a:endParaRPr>
                    </a:p>
                  </a:txBody>
                  <a:tcPr marL="21330" marR="21330" marT="34290" marB="34290">
                    <a:lnL w="9360">
                      <a:solidFill>
                        <a:srgbClr val="000000"/>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400" b="0" strike="noStrike" spc="-1" dirty="0">
                          <a:solidFill>
                            <a:srgbClr val="000000"/>
                          </a:solidFill>
                          <a:latin typeface="Calibri"/>
                        </a:rPr>
                        <a:t>50000</a:t>
                      </a:r>
                      <a:endParaRPr lang="en-IN" sz="1400" b="0" strike="noStrike" spc="-1" dirty="0">
                        <a:latin typeface="Arial"/>
                      </a:endParaRPr>
                    </a:p>
                  </a:txBody>
                  <a:tcPr marL="21330" marR="21330" marT="34290" marB="34290">
                    <a:lnL w="9360">
                      <a:solidFill>
                        <a:srgbClr val="CCCCCC"/>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400" b="0" strike="noStrike" spc="-1" dirty="0">
                          <a:latin typeface="Arial"/>
                        </a:rPr>
                        <a:t>Low</a:t>
                      </a:r>
                    </a:p>
                  </a:txBody>
                  <a:tcPr marL="21330" marR="21330" marT="34290" marB="34290">
                    <a:lnL w="9360">
                      <a:solidFill>
                        <a:srgbClr val="CCCCCC"/>
                      </a:solidFill>
                    </a:lnL>
                    <a:lnR w="9360">
                      <a:solidFill>
                        <a:srgbClr val="000000"/>
                      </a:solidFill>
                    </a:lnR>
                    <a:lnT w="9360">
                      <a:solidFill>
                        <a:srgbClr val="CCCCCC"/>
                      </a:solidFill>
                    </a:lnT>
                    <a:lnB w="9360">
                      <a:solidFill>
                        <a:srgbClr val="CCCCCC"/>
                      </a:solidFill>
                    </a:lnB>
                    <a:noFill/>
                  </a:tcPr>
                </a:tc>
                <a:extLst>
                  <a:ext uri="{0D108BD9-81ED-4DB2-BD59-A6C34878D82A}">
                    <a16:rowId xmlns:a16="http://schemas.microsoft.com/office/drawing/2014/main" val="10001"/>
                  </a:ext>
                </a:extLst>
              </a:tr>
              <a:tr h="360068">
                <a:tc>
                  <a:txBody>
                    <a:bodyPr/>
                    <a:lstStyle/>
                    <a:p>
                      <a:pPr>
                        <a:lnSpc>
                          <a:spcPct val="100000"/>
                        </a:lnSpc>
                      </a:pPr>
                      <a:r>
                        <a:rPr lang="en-IN" sz="1400" b="0" i="0" u="none" strike="noStrike" cap="none" dirty="0">
                          <a:solidFill>
                            <a:schemeClr val="tx1"/>
                          </a:solidFill>
                          <a:effectLst/>
                          <a:latin typeface="+mn-lt"/>
                          <a:ea typeface="+mn-ea"/>
                          <a:cs typeface="+mn-cs"/>
                          <a:sym typeface="Arial"/>
                        </a:rPr>
                        <a:t>internal medicine</a:t>
                      </a:r>
                      <a:endParaRPr lang="en-IN" sz="1400" b="0" strike="noStrike" spc="-1" dirty="0">
                        <a:latin typeface="Arial"/>
                      </a:endParaRPr>
                    </a:p>
                  </a:txBody>
                  <a:tcPr marL="21330" marR="21330" marT="34290" marB="34290">
                    <a:lnL w="9360">
                      <a:solidFill>
                        <a:srgbClr val="000000"/>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400" b="0" strike="noStrike" spc="-1">
                          <a:solidFill>
                            <a:srgbClr val="000000"/>
                          </a:solidFill>
                          <a:latin typeface="Calibri"/>
                        </a:rPr>
                        <a:t>5000</a:t>
                      </a:r>
                      <a:endParaRPr lang="en-IN" sz="1400" b="0" strike="noStrike" spc="-1">
                        <a:latin typeface="Arial"/>
                      </a:endParaRPr>
                    </a:p>
                  </a:txBody>
                  <a:tcPr marL="21330" marR="21330" marT="34290" marB="34290">
                    <a:lnL w="9360">
                      <a:solidFill>
                        <a:srgbClr val="CCCCCC"/>
                      </a:solidFill>
                    </a:lnL>
                    <a:lnR w="9360">
                      <a:solidFill>
                        <a:srgbClr val="CCCCCC"/>
                      </a:solidFill>
                    </a:lnR>
                    <a:lnT w="9360">
                      <a:solidFill>
                        <a:srgbClr val="CCCCCC"/>
                      </a:solidFill>
                    </a:lnT>
                    <a:lnB w="9360">
                      <a:solidFill>
                        <a:srgbClr val="CCCCCC"/>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9360">
                      <a:solidFill>
                        <a:srgbClr val="CCCCCC"/>
                      </a:solidFill>
                    </a:lnL>
                    <a:lnR w="9360">
                      <a:solidFill>
                        <a:srgbClr val="000000"/>
                      </a:solidFill>
                    </a:lnR>
                    <a:lnT w="9360">
                      <a:solidFill>
                        <a:srgbClr val="CCCCCC"/>
                      </a:solidFill>
                    </a:lnT>
                    <a:lnB w="9360">
                      <a:solidFill>
                        <a:srgbClr val="CCCCCC"/>
                      </a:solidFill>
                    </a:lnB>
                    <a:noFill/>
                  </a:tcPr>
                </a:tc>
                <a:extLst>
                  <a:ext uri="{0D108BD9-81ED-4DB2-BD59-A6C34878D82A}">
                    <a16:rowId xmlns:a16="http://schemas.microsoft.com/office/drawing/2014/main" val="10002"/>
                  </a:ext>
                </a:extLst>
              </a:tr>
              <a:tr h="360068">
                <a:tc>
                  <a:txBody>
                    <a:bodyPr/>
                    <a:lstStyle/>
                    <a:p>
                      <a:pPr>
                        <a:lnSpc>
                          <a:spcPct val="100000"/>
                        </a:lnSpc>
                      </a:pPr>
                      <a:r>
                        <a:rPr lang="en-IN" sz="1400" b="0" i="0" u="none" strike="noStrike" cap="none" dirty="0">
                          <a:solidFill>
                            <a:schemeClr val="tx1"/>
                          </a:solidFill>
                          <a:effectLst/>
                          <a:latin typeface="+mn-lt"/>
                          <a:ea typeface="+mn-ea"/>
                          <a:cs typeface="+mn-cs"/>
                          <a:sym typeface="Arial"/>
                        </a:rPr>
                        <a:t>critical care</a:t>
                      </a:r>
                      <a:endParaRPr lang="en-IN" sz="1400" b="0" strike="noStrike" spc="-1" dirty="0">
                        <a:latin typeface="Arial"/>
                      </a:endParaRPr>
                    </a:p>
                  </a:txBody>
                  <a:tcPr marL="21330" marR="21330" marT="34290" marB="34290">
                    <a:lnL w="9360">
                      <a:solidFill>
                        <a:srgbClr val="000000"/>
                      </a:solidFill>
                    </a:lnL>
                    <a:lnR w="9360">
                      <a:solidFill>
                        <a:srgbClr val="CCCCCC"/>
                      </a:solidFill>
                    </a:lnR>
                    <a:lnT w="9360">
                      <a:solidFill>
                        <a:srgbClr val="CCCCCC"/>
                      </a:solidFill>
                    </a:lnT>
                    <a:lnB w="9360">
                      <a:solidFill>
                        <a:srgbClr val="000000"/>
                      </a:solidFill>
                    </a:lnB>
                    <a:noFill/>
                  </a:tcPr>
                </a:tc>
                <a:tc>
                  <a:txBody>
                    <a:bodyPr/>
                    <a:lstStyle/>
                    <a:p>
                      <a:pPr>
                        <a:lnSpc>
                          <a:spcPct val="100000"/>
                        </a:lnSpc>
                      </a:pPr>
                      <a:r>
                        <a:rPr lang="en-IN" sz="1400" b="0" strike="noStrike" spc="-1">
                          <a:solidFill>
                            <a:srgbClr val="000000"/>
                          </a:solidFill>
                          <a:latin typeface="Calibri"/>
                        </a:rPr>
                        <a:t>5000</a:t>
                      </a:r>
                      <a:endParaRPr lang="en-IN" sz="1400" b="0" strike="noStrike" spc="-1">
                        <a:latin typeface="Arial"/>
                      </a:endParaRPr>
                    </a:p>
                  </a:txBody>
                  <a:tcPr marL="21330" marR="21330" marT="34290" marB="34290">
                    <a:lnL w="9360">
                      <a:solidFill>
                        <a:srgbClr val="CCCCCC"/>
                      </a:solidFill>
                    </a:lnL>
                    <a:lnR w="9360">
                      <a:solidFill>
                        <a:srgbClr val="CCCCCC"/>
                      </a:solidFill>
                    </a:lnR>
                    <a:lnT w="9360">
                      <a:solidFill>
                        <a:srgbClr val="CCCCCC"/>
                      </a:solidFill>
                    </a:lnT>
                    <a:lnB w="936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9360">
                      <a:solidFill>
                        <a:srgbClr val="CCCCCC"/>
                      </a:solidFill>
                    </a:lnL>
                    <a:lnR w="9360">
                      <a:solidFill>
                        <a:srgbClr val="000000"/>
                      </a:solidFill>
                    </a:lnR>
                    <a:lnT w="9360">
                      <a:solidFill>
                        <a:srgbClr val="CCCCCC"/>
                      </a:solidFill>
                    </a:lnT>
                    <a:lnB w="9360">
                      <a:solidFill>
                        <a:srgbClr val="000000"/>
                      </a:solidFill>
                    </a:lnB>
                    <a:no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268E0E70-8C9D-45C4-9B61-DACCD1777B23}"/>
              </a:ext>
            </a:extLst>
          </p:cNvPr>
          <p:cNvSpPr/>
          <p:nvPr/>
        </p:nvSpPr>
        <p:spPr>
          <a:xfrm>
            <a:off x="114300" y="0"/>
            <a:ext cx="5116679" cy="253916"/>
          </a:xfrm>
          <a:prstGeom prst="rect">
            <a:avLst/>
          </a:prstGeom>
        </p:spPr>
        <p:txBody>
          <a:bodyPr wrap="square">
            <a:spAutoFit/>
          </a:bodyPr>
          <a:lstStyle/>
          <a:p>
            <a:pPr indent="-162000">
              <a:buClr>
                <a:srgbClr val="E46C0A"/>
              </a:buClr>
              <a:buFont typeface="Wingdings" charset="2"/>
              <a:buChar char=""/>
            </a:pPr>
            <a:r>
              <a:rPr lang="en-IN" sz="1050" spc="-1" dirty="0">
                <a:solidFill>
                  <a:srgbClr val="E46C0A"/>
                </a:solidFill>
              </a:rPr>
              <a:t>MULTISPECIAL</a:t>
            </a:r>
            <a:endParaRPr lang="en-IN" sz="1050" spc="-1" dirty="0"/>
          </a:p>
        </p:txBody>
      </p:sp>
      <p:graphicFrame>
        <p:nvGraphicFramePr>
          <p:cNvPr id="5" name="Table 3">
            <a:extLst>
              <a:ext uri="{FF2B5EF4-FFF2-40B4-BE49-F238E27FC236}">
                <a16:creationId xmlns:a16="http://schemas.microsoft.com/office/drawing/2014/main" id="{E36E662F-74F4-4D30-8B38-B2ABBEB2C6BC}"/>
              </a:ext>
            </a:extLst>
          </p:cNvPr>
          <p:cNvGraphicFramePr/>
          <p:nvPr>
            <p:extLst>
              <p:ext uri="{D42A27DB-BD31-4B8C-83A1-F6EECF244321}">
                <p14:modId xmlns:p14="http://schemas.microsoft.com/office/powerpoint/2010/main" val="3400301207"/>
              </p:ext>
            </p:extLst>
          </p:nvPr>
        </p:nvGraphicFramePr>
        <p:xfrm>
          <a:off x="114300" y="1620990"/>
          <a:ext cx="8458201" cy="665010"/>
        </p:xfrm>
        <a:graphic>
          <a:graphicData uri="http://schemas.openxmlformats.org/drawingml/2006/table">
            <a:tbl>
              <a:tblPr/>
              <a:tblGrid>
                <a:gridCol w="7313755">
                  <a:extLst>
                    <a:ext uri="{9D8B030D-6E8A-4147-A177-3AD203B41FA5}">
                      <a16:colId xmlns:a16="http://schemas.microsoft.com/office/drawing/2014/main" val="20000"/>
                    </a:ext>
                  </a:extLst>
                </a:gridCol>
                <a:gridCol w="254188">
                  <a:extLst>
                    <a:ext uri="{9D8B030D-6E8A-4147-A177-3AD203B41FA5}">
                      <a16:colId xmlns:a16="http://schemas.microsoft.com/office/drawing/2014/main" val="20001"/>
                    </a:ext>
                  </a:extLst>
                </a:gridCol>
                <a:gridCol w="254188">
                  <a:extLst>
                    <a:ext uri="{9D8B030D-6E8A-4147-A177-3AD203B41FA5}">
                      <a16:colId xmlns:a16="http://schemas.microsoft.com/office/drawing/2014/main" val="20002"/>
                    </a:ext>
                  </a:extLst>
                </a:gridCol>
                <a:gridCol w="636070">
                  <a:extLst>
                    <a:ext uri="{9D8B030D-6E8A-4147-A177-3AD203B41FA5}">
                      <a16:colId xmlns:a16="http://schemas.microsoft.com/office/drawing/2014/main" val="20003"/>
                    </a:ext>
                  </a:extLst>
                </a:gridCol>
              </a:tblGrid>
              <a:tr h="329104">
                <a:tc>
                  <a:txBody>
                    <a:bodyPr/>
                    <a:lstStyle/>
                    <a:p>
                      <a:pPr>
                        <a:lnSpc>
                          <a:spcPct val="100000"/>
                        </a:lnSpc>
                      </a:pPr>
                      <a:r>
                        <a:rPr lang="en-IN" sz="1400" b="1" strike="noStrike" spc="-1" dirty="0">
                          <a:solidFill>
                            <a:srgbClr val="000000"/>
                          </a:solidFill>
                          <a:latin typeface="Calibri"/>
                        </a:rPr>
                        <a:t>Meta Title</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335906">
                <a:tc>
                  <a:txBody>
                    <a:bodyPr/>
                    <a:lstStyle/>
                    <a:p>
                      <a:pPr>
                        <a:lnSpc>
                          <a:spcPct val="100000"/>
                        </a:lnSpc>
                      </a:pPr>
                      <a:r>
                        <a:rPr lang="en-IN" sz="1400" b="0" strike="noStrike" spc="-1" dirty="0">
                          <a:solidFill>
                            <a:srgbClr val="000000"/>
                          </a:solidFill>
                          <a:latin typeface="Calibri"/>
                        </a:rPr>
                        <a:t>We introducing new specialties health treatments</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71</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6" name="Table 4">
            <a:extLst>
              <a:ext uri="{FF2B5EF4-FFF2-40B4-BE49-F238E27FC236}">
                <a16:creationId xmlns:a16="http://schemas.microsoft.com/office/drawing/2014/main" id="{5E84AF92-8BAA-49F9-9E3E-AE62FCE393CB}"/>
              </a:ext>
            </a:extLst>
          </p:cNvPr>
          <p:cNvGraphicFramePr/>
          <p:nvPr>
            <p:extLst>
              <p:ext uri="{D42A27DB-BD31-4B8C-83A1-F6EECF244321}">
                <p14:modId xmlns:p14="http://schemas.microsoft.com/office/powerpoint/2010/main" val="4005654310"/>
              </p:ext>
            </p:extLst>
          </p:nvPr>
        </p:nvGraphicFramePr>
        <p:xfrm>
          <a:off x="114300" y="2160270"/>
          <a:ext cx="8519841" cy="721770"/>
        </p:xfrm>
        <a:graphic>
          <a:graphicData uri="http://schemas.openxmlformats.org/drawingml/2006/table">
            <a:tbl>
              <a:tblPr/>
              <a:tblGrid>
                <a:gridCol w="7660273">
                  <a:extLst>
                    <a:ext uri="{9D8B030D-6E8A-4147-A177-3AD203B41FA5}">
                      <a16:colId xmlns:a16="http://schemas.microsoft.com/office/drawing/2014/main" val="20000"/>
                    </a:ext>
                  </a:extLst>
                </a:gridCol>
                <a:gridCol w="77461">
                  <a:extLst>
                    <a:ext uri="{9D8B030D-6E8A-4147-A177-3AD203B41FA5}">
                      <a16:colId xmlns:a16="http://schemas.microsoft.com/office/drawing/2014/main" val="20001"/>
                    </a:ext>
                  </a:extLst>
                </a:gridCol>
                <a:gridCol w="126701">
                  <a:extLst>
                    <a:ext uri="{9D8B030D-6E8A-4147-A177-3AD203B41FA5}">
                      <a16:colId xmlns:a16="http://schemas.microsoft.com/office/drawing/2014/main" val="20002"/>
                    </a:ext>
                  </a:extLst>
                </a:gridCol>
                <a:gridCol w="116192">
                  <a:extLst>
                    <a:ext uri="{9D8B030D-6E8A-4147-A177-3AD203B41FA5}">
                      <a16:colId xmlns:a16="http://schemas.microsoft.com/office/drawing/2014/main" val="20003"/>
                    </a:ext>
                  </a:extLst>
                </a:gridCol>
                <a:gridCol w="81951">
                  <a:extLst>
                    <a:ext uri="{9D8B030D-6E8A-4147-A177-3AD203B41FA5}">
                      <a16:colId xmlns:a16="http://schemas.microsoft.com/office/drawing/2014/main" val="20004"/>
                    </a:ext>
                  </a:extLst>
                </a:gridCol>
                <a:gridCol w="77461">
                  <a:extLst>
                    <a:ext uri="{9D8B030D-6E8A-4147-A177-3AD203B41FA5}">
                      <a16:colId xmlns:a16="http://schemas.microsoft.com/office/drawing/2014/main" val="20005"/>
                    </a:ext>
                  </a:extLst>
                </a:gridCol>
                <a:gridCol w="379802">
                  <a:extLst>
                    <a:ext uri="{9D8B030D-6E8A-4147-A177-3AD203B41FA5}">
                      <a16:colId xmlns:a16="http://schemas.microsoft.com/office/drawing/2014/main" val="20006"/>
                    </a:ext>
                  </a:extLst>
                </a:gridCol>
              </a:tblGrid>
              <a:tr h="274320">
                <a:tc>
                  <a:txBody>
                    <a:bodyPr/>
                    <a:lstStyle/>
                    <a:p>
                      <a:pPr>
                        <a:lnSpc>
                          <a:spcPct val="100000"/>
                        </a:lnSpc>
                      </a:pPr>
                      <a:r>
                        <a:rPr lang="en-IN" sz="1400" b="1" strike="noStrike" spc="-1">
                          <a:solidFill>
                            <a:srgbClr val="000000"/>
                          </a:solidFill>
                          <a:latin typeface="Calibri"/>
                        </a:rPr>
                        <a:t>Meta Description</a:t>
                      </a:r>
                      <a:endParaRPr lang="en-IN" sz="1400" b="0" strike="noStrike" spc="-1">
                        <a:latin typeface="Arial"/>
                      </a:endParaRPr>
                    </a:p>
                  </a:txBody>
                  <a:tcPr marL="21330" marR="2133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439830">
                <a:tc>
                  <a:txBody>
                    <a:bodyPr/>
                    <a:lstStyle/>
                    <a:p>
                      <a:pPr>
                        <a:lnSpc>
                          <a:spcPct val="100000"/>
                        </a:lnSpc>
                      </a:pPr>
                      <a:r>
                        <a:rPr lang="en-IN" sz="1400" b="0" strike="noStrike" spc="-1" dirty="0">
                          <a:solidFill>
                            <a:srgbClr val="000000"/>
                          </a:solidFill>
                          <a:latin typeface="Calibri"/>
                        </a:rPr>
                        <a:t>Enjoy the Benefits of new specialties of our treatments choose  best one for your interest</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108</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7" name="Table 1">
            <a:extLst>
              <a:ext uri="{FF2B5EF4-FFF2-40B4-BE49-F238E27FC236}">
                <a16:creationId xmlns:a16="http://schemas.microsoft.com/office/drawing/2014/main" id="{AF3CC6E1-F883-45C0-A863-16AEFAD191BA}"/>
              </a:ext>
            </a:extLst>
          </p:cNvPr>
          <p:cNvGraphicFramePr/>
          <p:nvPr>
            <p:extLst>
              <p:ext uri="{D42A27DB-BD31-4B8C-83A1-F6EECF244321}">
                <p14:modId xmlns:p14="http://schemas.microsoft.com/office/powerpoint/2010/main" val="1635595009"/>
              </p:ext>
            </p:extLst>
          </p:nvPr>
        </p:nvGraphicFramePr>
        <p:xfrm>
          <a:off x="57150" y="3074670"/>
          <a:ext cx="7486290" cy="1127760"/>
        </p:xfrm>
        <a:graphic>
          <a:graphicData uri="http://schemas.openxmlformats.org/drawingml/2006/table">
            <a:tbl>
              <a:tblPr/>
              <a:tblGrid>
                <a:gridCol w="3103380">
                  <a:extLst>
                    <a:ext uri="{9D8B030D-6E8A-4147-A177-3AD203B41FA5}">
                      <a16:colId xmlns:a16="http://schemas.microsoft.com/office/drawing/2014/main" val="20000"/>
                    </a:ext>
                  </a:extLst>
                </a:gridCol>
                <a:gridCol w="2623320">
                  <a:extLst>
                    <a:ext uri="{9D8B030D-6E8A-4147-A177-3AD203B41FA5}">
                      <a16:colId xmlns:a16="http://schemas.microsoft.com/office/drawing/2014/main" val="20001"/>
                    </a:ext>
                  </a:extLst>
                </a:gridCol>
                <a:gridCol w="1759590">
                  <a:extLst>
                    <a:ext uri="{9D8B030D-6E8A-4147-A177-3AD203B41FA5}">
                      <a16:colId xmlns:a16="http://schemas.microsoft.com/office/drawing/2014/main" val="20002"/>
                    </a:ext>
                  </a:extLst>
                </a:gridCol>
              </a:tblGrid>
              <a:tr h="274320">
                <a:tc>
                  <a:txBody>
                    <a:bodyPr/>
                    <a:lstStyle/>
                    <a:p>
                      <a:pPr>
                        <a:lnSpc>
                          <a:spcPct val="100000"/>
                        </a:lnSpc>
                      </a:pPr>
                      <a:r>
                        <a:rPr lang="en-IN" sz="1400" b="1" strike="noStrike" spc="-1" dirty="0">
                          <a:solidFill>
                            <a:srgbClr val="000000"/>
                          </a:solidFill>
                          <a:latin typeface="Calibri"/>
                        </a:rPr>
                        <a:t>Keyword</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Avg. monthly searches</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Competition</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doctors and physicians</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doctor</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a:solidFill>
                            <a:srgbClr val="000000"/>
                          </a:solidFill>
                          <a:latin typeface="Calibri"/>
                        </a:rPr>
                        <a:t>Low</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doctors near me</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500000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8" name="Table 3">
            <a:extLst>
              <a:ext uri="{FF2B5EF4-FFF2-40B4-BE49-F238E27FC236}">
                <a16:creationId xmlns:a16="http://schemas.microsoft.com/office/drawing/2014/main" id="{E3ED3813-302E-4716-880F-5EF16A3BAB72}"/>
              </a:ext>
            </a:extLst>
          </p:cNvPr>
          <p:cNvGraphicFramePr/>
          <p:nvPr>
            <p:extLst>
              <p:ext uri="{D42A27DB-BD31-4B8C-83A1-F6EECF244321}">
                <p14:modId xmlns:p14="http://schemas.microsoft.com/office/powerpoint/2010/main" val="2642709157"/>
              </p:ext>
            </p:extLst>
          </p:nvPr>
        </p:nvGraphicFramePr>
        <p:xfrm>
          <a:off x="52380" y="4137660"/>
          <a:ext cx="8519839" cy="563880"/>
        </p:xfrm>
        <a:graphic>
          <a:graphicData uri="http://schemas.openxmlformats.org/drawingml/2006/table">
            <a:tbl>
              <a:tblPr/>
              <a:tblGrid>
                <a:gridCol w="6031994">
                  <a:extLst>
                    <a:ext uri="{9D8B030D-6E8A-4147-A177-3AD203B41FA5}">
                      <a16:colId xmlns:a16="http://schemas.microsoft.com/office/drawing/2014/main" val="20000"/>
                    </a:ext>
                  </a:extLst>
                </a:gridCol>
                <a:gridCol w="414539">
                  <a:extLst>
                    <a:ext uri="{9D8B030D-6E8A-4147-A177-3AD203B41FA5}">
                      <a16:colId xmlns:a16="http://schemas.microsoft.com/office/drawing/2014/main" val="20001"/>
                    </a:ext>
                  </a:extLst>
                </a:gridCol>
                <a:gridCol w="381989">
                  <a:extLst>
                    <a:ext uri="{9D8B030D-6E8A-4147-A177-3AD203B41FA5}">
                      <a16:colId xmlns:a16="http://schemas.microsoft.com/office/drawing/2014/main" val="20002"/>
                    </a:ext>
                  </a:extLst>
                </a:gridCol>
                <a:gridCol w="1691317">
                  <a:extLst>
                    <a:ext uri="{9D8B030D-6E8A-4147-A177-3AD203B41FA5}">
                      <a16:colId xmlns:a16="http://schemas.microsoft.com/office/drawing/2014/main" val="20003"/>
                    </a:ext>
                  </a:extLst>
                </a:gridCol>
              </a:tblGrid>
              <a:tr h="274320">
                <a:tc>
                  <a:txBody>
                    <a:bodyPr/>
                    <a:lstStyle/>
                    <a:p>
                      <a:pPr>
                        <a:lnSpc>
                          <a:spcPct val="100000"/>
                        </a:lnSpc>
                      </a:pPr>
                      <a:r>
                        <a:rPr lang="en-IN" sz="1400" b="1" strike="noStrike" spc="-1" dirty="0">
                          <a:solidFill>
                            <a:srgbClr val="000000"/>
                          </a:solidFill>
                          <a:latin typeface="Calibri"/>
                        </a:rPr>
                        <a:t>Meta Title</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274320">
                <a:tc>
                  <a:txBody>
                    <a:bodyPr/>
                    <a:lstStyle/>
                    <a:p>
                      <a:pPr>
                        <a:lnSpc>
                          <a:spcPct val="100000"/>
                        </a:lnSpc>
                      </a:pPr>
                      <a:r>
                        <a:rPr lang="en-IN" sz="1400" b="0" strike="noStrike" spc="-1" dirty="0">
                          <a:solidFill>
                            <a:srgbClr val="000000"/>
                          </a:solidFill>
                          <a:latin typeface="Calibri"/>
                        </a:rPr>
                        <a:t>Check the charges of consultant doctor fee and more </a:t>
                      </a:r>
                      <a:r>
                        <a:rPr lang="en-IN" sz="1400" b="0" strike="noStrike" spc="-1" dirty="0" err="1">
                          <a:solidFill>
                            <a:srgbClr val="000000"/>
                          </a:solidFill>
                          <a:latin typeface="Calibri"/>
                        </a:rPr>
                        <a:t>servece</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dirty="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71</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9" name="Table 4">
            <a:extLst>
              <a:ext uri="{FF2B5EF4-FFF2-40B4-BE49-F238E27FC236}">
                <a16:creationId xmlns:a16="http://schemas.microsoft.com/office/drawing/2014/main" id="{5901388D-CBD8-4667-984B-7467821BC56C}"/>
              </a:ext>
            </a:extLst>
          </p:cNvPr>
          <p:cNvGraphicFramePr/>
          <p:nvPr>
            <p:extLst>
              <p:ext uri="{D42A27DB-BD31-4B8C-83A1-F6EECF244321}">
                <p14:modId xmlns:p14="http://schemas.microsoft.com/office/powerpoint/2010/main" val="880191768"/>
              </p:ext>
            </p:extLst>
          </p:nvPr>
        </p:nvGraphicFramePr>
        <p:xfrm>
          <a:off x="57149" y="4594860"/>
          <a:ext cx="8515070" cy="563880"/>
        </p:xfrm>
        <a:graphic>
          <a:graphicData uri="http://schemas.openxmlformats.org/drawingml/2006/table">
            <a:tbl>
              <a:tblPr/>
              <a:tblGrid>
                <a:gridCol w="6837975">
                  <a:extLst>
                    <a:ext uri="{9D8B030D-6E8A-4147-A177-3AD203B41FA5}">
                      <a16:colId xmlns:a16="http://schemas.microsoft.com/office/drawing/2014/main" val="20000"/>
                    </a:ext>
                  </a:extLst>
                </a:gridCol>
                <a:gridCol w="128984">
                  <a:extLst>
                    <a:ext uri="{9D8B030D-6E8A-4147-A177-3AD203B41FA5}">
                      <a16:colId xmlns:a16="http://schemas.microsoft.com/office/drawing/2014/main" val="20001"/>
                    </a:ext>
                  </a:extLst>
                </a:gridCol>
                <a:gridCol w="257968">
                  <a:extLst>
                    <a:ext uri="{9D8B030D-6E8A-4147-A177-3AD203B41FA5}">
                      <a16:colId xmlns:a16="http://schemas.microsoft.com/office/drawing/2014/main" val="20002"/>
                    </a:ext>
                  </a:extLst>
                </a:gridCol>
                <a:gridCol w="1290143">
                  <a:extLst>
                    <a:ext uri="{9D8B030D-6E8A-4147-A177-3AD203B41FA5}">
                      <a16:colId xmlns:a16="http://schemas.microsoft.com/office/drawing/2014/main" val="20003"/>
                    </a:ext>
                  </a:extLst>
                </a:gridCol>
              </a:tblGrid>
              <a:tr h="274320">
                <a:tc>
                  <a:txBody>
                    <a:bodyPr/>
                    <a:lstStyle/>
                    <a:p>
                      <a:pPr>
                        <a:lnSpc>
                          <a:spcPct val="100000"/>
                        </a:lnSpc>
                      </a:pPr>
                      <a:r>
                        <a:rPr lang="en-IN" sz="1400" b="1" strike="noStrike" spc="-1">
                          <a:solidFill>
                            <a:srgbClr val="000000"/>
                          </a:solidFill>
                          <a:latin typeface="Calibri"/>
                        </a:rPr>
                        <a:t>Meta Description</a:t>
                      </a:r>
                      <a:endParaRPr lang="en-IN" sz="1400" b="0" strike="noStrike" spc="-1">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274320">
                <a:tc>
                  <a:txBody>
                    <a:bodyPr/>
                    <a:lstStyle/>
                    <a:p>
                      <a:pPr>
                        <a:lnSpc>
                          <a:spcPct val="100000"/>
                        </a:lnSpc>
                      </a:pPr>
                      <a:r>
                        <a:rPr lang="en-IN" sz="1400" b="0" strike="noStrike" spc="-1" dirty="0">
                          <a:solidFill>
                            <a:srgbClr val="000000"/>
                          </a:solidFill>
                          <a:latin typeface="Calibri"/>
                        </a:rPr>
                        <a:t>Choose the futured useful for your health which one is the best </a:t>
                      </a:r>
                      <a:r>
                        <a:rPr lang="en-IN" sz="1400" b="0" strike="noStrike" spc="-1" dirty="0" err="1">
                          <a:solidFill>
                            <a:srgbClr val="000000"/>
                          </a:solidFill>
                          <a:latin typeface="Calibri"/>
                        </a:rPr>
                        <a:t>docters</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72</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sp>
        <p:nvSpPr>
          <p:cNvPr id="10" name="Rectangle 9">
            <a:extLst>
              <a:ext uri="{FF2B5EF4-FFF2-40B4-BE49-F238E27FC236}">
                <a16:creationId xmlns:a16="http://schemas.microsoft.com/office/drawing/2014/main" id="{E0B12C51-1951-4A85-80AD-F75BBBB738FA}"/>
              </a:ext>
            </a:extLst>
          </p:cNvPr>
          <p:cNvSpPr/>
          <p:nvPr/>
        </p:nvSpPr>
        <p:spPr>
          <a:xfrm>
            <a:off x="57150" y="2800350"/>
            <a:ext cx="3121127" cy="253916"/>
          </a:xfrm>
          <a:prstGeom prst="rect">
            <a:avLst/>
          </a:prstGeom>
        </p:spPr>
        <p:txBody>
          <a:bodyPr wrap="square">
            <a:spAutoFit/>
          </a:bodyPr>
          <a:lstStyle/>
          <a:p>
            <a:pPr indent="-162000">
              <a:buClr>
                <a:srgbClr val="E46C0A"/>
              </a:buClr>
              <a:buFont typeface="Wingdings" charset="2"/>
              <a:buChar char=""/>
            </a:pPr>
            <a:r>
              <a:rPr lang="en-IN" sz="1050" spc="-1" dirty="0">
                <a:solidFill>
                  <a:srgbClr val="E46C0A"/>
                </a:solidFill>
              </a:rPr>
              <a:t>DOCTER &amp; PHYSICIANS</a:t>
            </a:r>
            <a:endParaRPr lang="en-IN" sz="1050" spc="-1" dirty="0"/>
          </a:p>
        </p:txBody>
      </p:sp>
    </p:spTree>
    <p:extLst>
      <p:ext uri="{BB962C8B-B14F-4D97-AF65-F5344CB8AC3E}">
        <p14:creationId xmlns:p14="http://schemas.microsoft.com/office/powerpoint/2010/main" val="224698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EA550212-ED9B-4E37-9F95-1809F7229AB5}"/>
              </a:ext>
            </a:extLst>
          </p:cNvPr>
          <p:cNvGraphicFramePr/>
          <p:nvPr>
            <p:extLst>
              <p:ext uri="{D42A27DB-BD31-4B8C-83A1-F6EECF244321}">
                <p14:modId xmlns:p14="http://schemas.microsoft.com/office/powerpoint/2010/main" val="1543985157"/>
              </p:ext>
            </p:extLst>
          </p:nvPr>
        </p:nvGraphicFramePr>
        <p:xfrm>
          <a:off x="114300" y="400050"/>
          <a:ext cx="7543530" cy="1127760"/>
        </p:xfrm>
        <a:graphic>
          <a:graphicData uri="http://schemas.openxmlformats.org/drawingml/2006/table">
            <a:tbl>
              <a:tblPr/>
              <a:tblGrid>
                <a:gridCol w="2930310">
                  <a:extLst>
                    <a:ext uri="{9D8B030D-6E8A-4147-A177-3AD203B41FA5}">
                      <a16:colId xmlns:a16="http://schemas.microsoft.com/office/drawing/2014/main" val="20000"/>
                    </a:ext>
                  </a:extLst>
                </a:gridCol>
                <a:gridCol w="2911410">
                  <a:extLst>
                    <a:ext uri="{9D8B030D-6E8A-4147-A177-3AD203B41FA5}">
                      <a16:colId xmlns:a16="http://schemas.microsoft.com/office/drawing/2014/main" val="20001"/>
                    </a:ext>
                  </a:extLst>
                </a:gridCol>
                <a:gridCol w="1701810">
                  <a:extLst>
                    <a:ext uri="{9D8B030D-6E8A-4147-A177-3AD203B41FA5}">
                      <a16:colId xmlns:a16="http://schemas.microsoft.com/office/drawing/2014/main" val="20002"/>
                    </a:ext>
                  </a:extLst>
                </a:gridCol>
              </a:tblGrid>
              <a:tr h="274320">
                <a:tc>
                  <a:txBody>
                    <a:bodyPr/>
                    <a:lstStyle/>
                    <a:p>
                      <a:pPr>
                        <a:lnSpc>
                          <a:spcPct val="100000"/>
                        </a:lnSpc>
                      </a:pPr>
                      <a:r>
                        <a:rPr lang="en-IN" sz="1400" b="1" strike="noStrike" spc="-1" dirty="0">
                          <a:solidFill>
                            <a:srgbClr val="000000"/>
                          </a:solidFill>
                          <a:latin typeface="Calibri"/>
                        </a:rPr>
                        <a:t>Keyword</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Avg. monthly searches</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1" strike="noStrike" spc="-1">
                          <a:solidFill>
                            <a:srgbClr val="000000"/>
                          </a:solidFill>
                          <a:latin typeface="Calibri"/>
                        </a:rPr>
                        <a:t>Competition</a:t>
                      </a:r>
                      <a:endParaRPr lang="en-IN" sz="1400" b="0" strike="noStrike" spc="-1">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medical value travel</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Low</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health tourism agency</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Medium</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74320">
                <a:tc>
                  <a:txBody>
                    <a:bodyPr/>
                    <a:lstStyle/>
                    <a:p>
                      <a:pPr>
                        <a:lnSpc>
                          <a:spcPct val="100000"/>
                        </a:lnSpc>
                      </a:pPr>
                      <a:r>
                        <a:rPr lang="en-IN" sz="1400" b="0" i="0" u="none" strike="noStrike" cap="none" dirty="0">
                          <a:solidFill>
                            <a:schemeClr val="tx1"/>
                          </a:solidFill>
                          <a:effectLst/>
                          <a:latin typeface="+mn-lt"/>
                          <a:ea typeface="+mn-ea"/>
                          <a:cs typeface="+mn-cs"/>
                          <a:sym typeface="Arial"/>
                        </a:rPr>
                        <a:t>medical tourism services</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solidFill>
                            <a:srgbClr val="000000"/>
                          </a:solidFill>
                          <a:latin typeface="Calibri"/>
                        </a:rPr>
                        <a:t>50</a:t>
                      </a:r>
                      <a:endParaRPr lang="en-IN" sz="1400" b="0" strike="noStrike" spc="-1" dirty="0">
                        <a:latin typeface="Arial"/>
                      </a:endParaRP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IN" sz="1400" b="0" strike="noStrike" spc="-1" dirty="0">
                          <a:latin typeface="Arial"/>
                        </a:rPr>
                        <a:t>Low</a:t>
                      </a:r>
                    </a:p>
                  </a:txBody>
                  <a:tcPr marL="21330" marR="21330" marT="34290" marB="3429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3" name="Table 7">
            <a:extLst>
              <a:ext uri="{FF2B5EF4-FFF2-40B4-BE49-F238E27FC236}">
                <a16:creationId xmlns:a16="http://schemas.microsoft.com/office/drawing/2014/main" id="{41503490-D5CA-42EF-BDC4-35CB7E6566CF}"/>
              </a:ext>
            </a:extLst>
          </p:cNvPr>
          <p:cNvGraphicFramePr/>
          <p:nvPr>
            <p:extLst>
              <p:ext uri="{D42A27DB-BD31-4B8C-83A1-F6EECF244321}">
                <p14:modId xmlns:p14="http://schemas.microsoft.com/office/powerpoint/2010/main" val="728188415"/>
              </p:ext>
            </p:extLst>
          </p:nvPr>
        </p:nvGraphicFramePr>
        <p:xfrm>
          <a:off x="114570" y="1600200"/>
          <a:ext cx="8343631" cy="990600"/>
        </p:xfrm>
        <a:graphic>
          <a:graphicData uri="http://schemas.openxmlformats.org/drawingml/2006/table">
            <a:tbl>
              <a:tblPr/>
              <a:tblGrid>
                <a:gridCol w="6111017">
                  <a:extLst>
                    <a:ext uri="{9D8B030D-6E8A-4147-A177-3AD203B41FA5}">
                      <a16:colId xmlns:a16="http://schemas.microsoft.com/office/drawing/2014/main" val="20000"/>
                    </a:ext>
                  </a:extLst>
                </a:gridCol>
                <a:gridCol w="235028">
                  <a:extLst>
                    <a:ext uri="{9D8B030D-6E8A-4147-A177-3AD203B41FA5}">
                      <a16:colId xmlns:a16="http://schemas.microsoft.com/office/drawing/2014/main" val="20001"/>
                    </a:ext>
                  </a:extLst>
                </a:gridCol>
                <a:gridCol w="293561">
                  <a:extLst>
                    <a:ext uri="{9D8B030D-6E8A-4147-A177-3AD203B41FA5}">
                      <a16:colId xmlns:a16="http://schemas.microsoft.com/office/drawing/2014/main" val="20002"/>
                    </a:ext>
                  </a:extLst>
                </a:gridCol>
                <a:gridCol w="310882">
                  <a:extLst>
                    <a:ext uri="{9D8B030D-6E8A-4147-A177-3AD203B41FA5}">
                      <a16:colId xmlns:a16="http://schemas.microsoft.com/office/drawing/2014/main" val="20003"/>
                    </a:ext>
                  </a:extLst>
                </a:gridCol>
                <a:gridCol w="1393143">
                  <a:extLst>
                    <a:ext uri="{9D8B030D-6E8A-4147-A177-3AD203B41FA5}">
                      <a16:colId xmlns:a16="http://schemas.microsoft.com/office/drawing/2014/main" val="20004"/>
                    </a:ext>
                  </a:extLst>
                </a:gridCol>
              </a:tblGrid>
              <a:tr h="274320">
                <a:tc>
                  <a:txBody>
                    <a:bodyPr/>
                    <a:lstStyle/>
                    <a:p>
                      <a:pPr>
                        <a:lnSpc>
                          <a:spcPct val="100000"/>
                        </a:lnSpc>
                      </a:pPr>
                      <a:r>
                        <a:rPr lang="en-IN" sz="1400" b="1" strike="noStrike" spc="-1" dirty="0">
                          <a:solidFill>
                            <a:srgbClr val="000000"/>
                          </a:solidFill>
                          <a:latin typeface="Calibri"/>
                        </a:rPr>
                        <a:t>Meta Title</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274320">
                <a:tc>
                  <a:txBody>
                    <a:bodyPr/>
                    <a:lstStyle/>
                    <a:p>
                      <a:r>
                        <a:rPr lang="en-IN" sz="1400" b="0" strike="noStrike" spc="-1" dirty="0">
                          <a:solidFill>
                            <a:srgbClr val="000000"/>
                          </a:solidFill>
                          <a:latin typeface="Calibri"/>
                        </a:rPr>
                        <a:t>Explore your new </a:t>
                      </a:r>
                      <a:r>
                        <a:rPr lang="en-IN" sz="1400" b="0" i="0" u="none" strike="noStrike" cap="none" dirty="0">
                          <a:solidFill>
                            <a:schemeClr val="tx1"/>
                          </a:solidFill>
                          <a:effectLst/>
                          <a:latin typeface="+mn-lt"/>
                          <a:ea typeface="+mn-ea"/>
                          <a:cs typeface="+mn-cs"/>
                          <a:sym typeface="Arial"/>
                        </a:rPr>
                        <a:t>Medical tourism and choose the best</a:t>
                      </a:r>
                    </a:p>
                    <a:p>
                      <a:br>
                        <a:rPr lang="en-IN" sz="1400" b="0" i="0" u="none" strike="noStrike" cap="none" dirty="0">
                          <a:solidFill>
                            <a:schemeClr val="tx1"/>
                          </a:solidFill>
                          <a:effectLst/>
                          <a:latin typeface="+mn-lt"/>
                          <a:ea typeface="+mn-ea"/>
                          <a:cs typeface="+mn-cs"/>
                          <a:sym typeface="Arial"/>
                        </a:rPr>
                      </a:br>
                      <a:r>
                        <a:rPr lang="en-IN" sz="1400" b="0" strike="noStrike" spc="-1" dirty="0">
                          <a:solidFill>
                            <a:srgbClr val="000000"/>
                          </a:solidFill>
                          <a:latin typeface="Calibri"/>
                        </a:rPr>
                        <a:t> </a:t>
                      </a:r>
                      <a:endParaRPr lang="en-IN" sz="1400" b="0" strike="noStrike" spc="-1" dirty="0">
                        <a:latin typeface="Arial"/>
                      </a:endParaRPr>
                    </a:p>
                  </a:txBody>
                  <a:tcPr marL="68580" marR="6858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70</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graphicFrame>
        <p:nvGraphicFramePr>
          <p:cNvPr id="4" name="Table 8">
            <a:extLst>
              <a:ext uri="{FF2B5EF4-FFF2-40B4-BE49-F238E27FC236}">
                <a16:creationId xmlns:a16="http://schemas.microsoft.com/office/drawing/2014/main" id="{6361FE26-F2F0-4D48-8285-B3A14A82EF8C}"/>
              </a:ext>
            </a:extLst>
          </p:cNvPr>
          <p:cNvGraphicFramePr/>
          <p:nvPr>
            <p:extLst>
              <p:ext uri="{D42A27DB-BD31-4B8C-83A1-F6EECF244321}">
                <p14:modId xmlns:p14="http://schemas.microsoft.com/office/powerpoint/2010/main" val="3466675585"/>
              </p:ext>
            </p:extLst>
          </p:nvPr>
        </p:nvGraphicFramePr>
        <p:xfrm>
          <a:off x="114301" y="2171700"/>
          <a:ext cx="8343901" cy="563880"/>
        </p:xfrm>
        <a:graphic>
          <a:graphicData uri="http://schemas.openxmlformats.org/drawingml/2006/table">
            <a:tbl>
              <a:tblPr/>
              <a:tblGrid>
                <a:gridCol w="7089284">
                  <a:extLst>
                    <a:ext uri="{9D8B030D-6E8A-4147-A177-3AD203B41FA5}">
                      <a16:colId xmlns:a16="http://schemas.microsoft.com/office/drawing/2014/main" val="20000"/>
                    </a:ext>
                  </a:extLst>
                </a:gridCol>
                <a:gridCol w="125432">
                  <a:extLst>
                    <a:ext uri="{9D8B030D-6E8A-4147-A177-3AD203B41FA5}">
                      <a16:colId xmlns:a16="http://schemas.microsoft.com/office/drawing/2014/main" val="20001"/>
                    </a:ext>
                  </a:extLst>
                </a:gridCol>
                <a:gridCol w="188148">
                  <a:extLst>
                    <a:ext uri="{9D8B030D-6E8A-4147-A177-3AD203B41FA5}">
                      <a16:colId xmlns:a16="http://schemas.microsoft.com/office/drawing/2014/main" val="20002"/>
                    </a:ext>
                  </a:extLst>
                </a:gridCol>
                <a:gridCol w="125432">
                  <a:extLst>
                    <a:ext uri="{9D8B030D-6E8A-4147-A177-3AD203B41FA5}">
                      <a16:colId xmlns:a16="http://schemas.microsoft.com/office/drawing/2014/main" val="20003"/>
                    </a:ext>
                  </a:extLst>
                </a:gridCol>
                <a:gridCol w="815605">
                  <a:extLst>
                    <a:ext uri="{9D8B030D-6E8A-4147-A177-3AD203B41FA5}">
                      <a16:colId xmlns:a16="http://schemas.microsoft.com/office/drawing/2014/main" val="20004"/>
                    </a:ext>
                  </a:extLst>
                </a:gridCol>
              </a:tblGrid>
              <a:tr h="274320">
                <a:tc>
                  <a:txBody>
                    <a:bodyPr/>
                    <a:lstStyle/>
                    <a:p>
                      <a:pPr>
                        <a:lnSpc>
                          <a:spcPct val="100000"/>
                        </a:lnSpc>
                      </a:pPr>
                      <a:r>
                        <a:rPr lang="en-IN" sz="1400" b="1" strike="noStrike" spc="-1" dirty="0">
                          <a:solidFill>
                            <a:srgbClr val="000000"/>
                          </a:solidFill>
                          <a:latin typeface="Calibri"/>
                        </a:rPr>
                        <a:t>Meta Description</a:t>
                      </a:r>
                      <a:endParaRPr lang="en-IN" sz="1400" b="0" strike="noStrike" spc="-1" dirty="0">
                        <a:latin typeface="Arial"/>
                      </a:endParaRPr>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0"/>
                  </a:ext>
                </a:extLst>
              </a:tr>
              <a:tr h="274320">
                <a:tc>
                  <a:txBody>
                    <a:bodyPr/>
                    <a:lstStyle/>
                    <a:p>
                      <a:r>
                        <a:rPr lang="en-IN" sz="1400" b="0" strike="noStrike" spc="-1" dirty="0">
                          <a:solidFill>
                            <a:srgbClr val="000000"/>
                          </a:solidFill>
                          <a:latin typeface="Calibri"/>
                        </a:rPr>
                        <a:t>Check the  </a:t>
                      </a:r>
                      <a:r>
                        <a:rPr lang="en-IN" sz="1400" b="0" i="0" u="none" strike="noStrike" cap="none" dirty="0">
                          <a:solidFill>
                            <a:schemeClr val="tx1"/>
                          </a:solidFill>
                          <a:effectLst/>
                          <a:latin typeface="+mn-lt"/>
                          <a:ea typeface="+mn-ea"/>
                          <a:cs typeface="+mn-cs"/>
                          <a:sym typeface="Arial"/>
                        </a:rPr>
                        <a:t>Medical tourism</a:t>
                      </a:r>
                      <a:r>
                        <a:rPr lang="en-IN" sz="1400" b="0" i="0" u="none" strike="noStrike" cap="none" spc="-1" dirty="0">
                          <a:solidFill>
                            <a:schemeClr val="tx1"/>
                          </a:solidFill>
                          <a:effectLst/>
                          <a:latin typeface="Arial"/>
                          <a:ea typeface="+mn-ea"/>
                          <a:cs typeface="+mn-cs"/>
                          <a:sym typeface="Arial"/>
                        </a:rPr>
                        <a:t> for your interest agency , services etc</a:t>
                      </a:r>
                      <a:endParaRPr lang="en-IN" sz="1400" b="0" i="0" u="none" strike="noStrike" cap="none" dirty="0">
                        <a:solidFill>
                          <a:schemeClr val="tx1"/>
                        </a:solidFill>
                        <a:effectLst/>
                        <a:latin typeface="+mn-lt"/>
                        <a:ea typeface="+mn-ea"/>
                        <a:cs typeface="+mn-cs"/>
                        <a:sym typeface="Arial"/>
                      </a:endParaRPr>
                    </a:p>
                  </a:txBody>
                  <a:tcPr marL="68580" marR="68580" marT="34290" marB="34290">
                    <a:lnL w="9360">
                      <a:noFill/>
                    </a:lnL>
                    <a:lnR w="9360">
                      <a:noFill/>
                    </a:lnR>
                    <a:lnT w="9360">
                      <a:noFill/>
                    </a:lnT>
                    <a:lnB w="9360">
                      <a:noFill/>
                    </a:lnB>
                    <a:solidFill>
                      <a:srgbClr val="FFFFFF"/>
                    </a:solid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endParaRPr lang="en-US" sz="1100"/>
                    </a:p>
                  </a:txBody>
                  <a:tcPr marL="21330" marR="21330" marT="34290" marB="34290">
                    <a:lnL w="9360">
                      <a:noFill/>
                    </a:lnL>
                    <a:lnR w="9360">
                      <a:noFill/>
                    </a:lnR>
                    <a:lnT w="9360">
                      <a:noFill/>
                    </a:lnT>
                    <a:lnB w="9360">
                      <a:noFill/>
                    </a:lnB>
                    <a:noFill/>
                  </a:tcPr>
                </a:tc>
                <a:tc>
                  <a:txBody>
                    <a:bodyPr/>
                    <a:lstStyle/>
                    <a:p>
                      <a:pPr algn="r">
                        <a:lnSpc>
                          <a:spcPct val="100000"/>
                        </a:lnSpc>
                      </a:pPr>
                      <a:r>
                        <a:rPr lang="en-IN" sz="1400" b="0" strike="noStrike" spc="-1" dirty="0">
                          <a:solidFill>
                            <a:srgbClr val="000000"/>
                          </a:solidFill>
                          <a:latin typeface="Calibri"/>
                        </a:rPr>
                        <a:t>82</a:t>
                      </a:r>
                      <a:endParaRPr lang="en-IN" sz="1400" b="0" strike="noStrike" spc="-1" dirty="0">
                        <a:latin typeface="Arial"/>
                      </a:endParaRPr>
                    </a:p>
                  </a:txBody>
                  <a:tcPr marL="21330" marR="21330" marT="34290" marB="34290">
                    <a:lnL w="9360">
                      <a:noFill/>
                    </a:lnL>
                    <a:lnR w="9360">
                      <a:noFill/>
                    </a:lnR>
                    <a:lnT w="9360">
                      <a:noFill/>
                    </a:lnT>
                    <a:lnB w="9360">
                      <a:noFill/>
                    </a:lnB>
                    <a:noFill/>
                  </a:tcPr>
                </a:tc>
                <a:extLst>
                  <a:ext uri="{0D108BD9-81ED-4DB2-BD59-A6C34878D82A}">
                    <a16:rowId xmlns:a16="http://schemas.microsoft.com/office/drawing/2014/main" val="10001"/>
                  </a:ext>
                </a:extLst>
              </a:tr>
            </a:tbl>
          </a:graphicData>
        </a:graphic>
      </p:graphicFrame>
      <p:sp>
        <p:nvSpPr>
          <p:cNvPr id="7" name="Rectangle 6">
            <a:extLst>
              <a:ext uri="{FF2B5EF4-FFF2-40B4-BE49-F238E27FC236}">
                <a16:creationId xmlns:a16="http://schemas.microsoft.com/office/drawing/2014/main" id="{FEF106D9-C311-4A26-98CC-869B658AED30}"/>
              </a:ext>
            </a:extLst>
          </p:cNvPr>
          <p:cNvSpPr/>
          <p:nvPr/>
        </p:nvSpPr>
        <p:spPr>
          <a:xfrm>
            <a:off x="171451" y="91440"/>
            <a:ext cx="4743449" cy="253916"/>
          </a:xfrm>
          <a:prstGeom prst="rect">
            <a:avLst/>
          </a:prstGeom>
        </p:spPr>
        <p:txBody>
          <a:bodyPr wrap="square">
            <a:spAutoFit/>
          </a:bodyPr>
          <a:lstStyle/>
          <a:p>
            <a:pPr indent="-162000">
              <a:buClr>
                <a:srgbClr val="E46C0A"/>
              </a:buClr>
              <a:buFont typeface="Wingdings" charset="2"/>
              <a:buChar char=""/>
            </a:pPr>
            <a:r>
              <a:rPr lang="en-IN" sz="1050" spc="-1" dirty="0">
                <a:solidFill>
                  <a:srgbClr val="E46C0A"/>
                </a:solidFill>
              </a:rPr>
              <a:t>MEDICAL TOURISM</a:t>
            </a:r>
            <a:endParaRPr lang="en-IN" sz="1050" spc="-1" dirty="0"/>
          </a:p>
        </p:txBody>
      </p:sp>
    </p:spTree>
    <p:extLst>
      <p:ext uri="{BB962C8B-B14F-4D97-AF65-F5344CB8AC3E}">
        <p14:creationId xmlns:p14="http://schemas.microsoft.com/office/powerpoint/2010/main" val="264793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0" y="373645"/>
            <a:ext cx="4792980" cy="7863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98" name="Google Shape;98;p20"/>
          <p:cNvSpPr txBox="1"/>
          <p:nvPr/>
        </p:nvSpPr>
        <p:spPr>
          <a:xfrm>
            <a:off x="0" y="1341395"/>
            <a:ext cx="4518660" cy="320084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infographics, podcasts, and interactive quizzes, and scheduling publication dates mainly on Facebook &amp; Instagram. </a:t>
            </a:r>
            <a:br>
              <a:rPr lang="en-GB" dirty="0"/>
            </a:br>
            <a:br>
              <a:rPr lang="en-GB" dirty="0"/>
            </a:br>
            <a:r>
              <a:rPr lang="en-GB" dirty="0"/>
              <a:t>And include the strategy, aim and the idea behind these posts and story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July)</a:t>
            </a:r>
            <a:endParaRPr dirty="0"/>
          </a:p>
        </p:txBody>
      </p:sp>
      <p:pic>
        <p:nvPicPr>
          <p:cNvPr id="3" name="Picture 2">
            <a:extLst>
              <a:ext uri="{FF2B5EF4-FFF2-40B4-BE49-F238E27FC236}">
                <a16:creationId xmlns:a16="http://schemas.microsoft.com/office/drawing/2014/main" id="{F828D76E-CD05-CA9E-ADFB-360510B949CC}"/>
              </a:ext>
            </a:extLst>
          </p:cNvPr>
          <p:cNvPicPr>
            <a:picLocks noChangeAspect="1"/>
          </p:cNvPicPr>
          <p:nvPr/>
        </p:nvPicPr>
        <p:blipFill>
          <a:blip r:embed="rId4"/>
          <a:stretch>
            <a:fillRect/>
          </a:stretch>
        </p:blipFill>
        <p:spPr>
          <a:xfrm>
            <a:off x="4572000" y="0"/>
            <a:ext cx="4572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766950" y="95641"/>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383400" y="378821"/>
            <a:ext cx="8377200" cy="464739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p>
          <a:p>
            <a:pPr marL="139700">
              <a:buSzPts val="1400"/>
            </a:pPr>
            <a:endParaRPr lang="en-US" sz="1600" b="1" dirty="0">
              <a:solidFill>
                <a:srgbClr val="374151"/>
              </a:solidFill>
              <a:latin typeface="Söhne"/>
            </a:endParaRPr>
          </a:p>
          <a:p>
            <a:pPr marL="139700">
              <a:buSzPts val="1400"/>
            </a:pPr>
            <a:endParaRPr lang="en-US" sz="1600" b="1" dirty="0">
              <a:solidFill>
                <a:srgbClr val="374151"/>
              </a:solidFill>
              <a:latin typeface="Söhne"/>
            </a:endParaRPr>
          </a:p>
          <a:p>
            <a:pPr marL="139700">
              <a:buSzPts val="1400"/>
            </a:pPr>
            <a:r>
              <a:rPr lang="en-US" sz="1600" b="1" dirty="0">
                <a:solidFill>
                  <a:srgbClr val="374151"/>
                </a:solidFill>
                <a:latin typeface="Söhne"/>
              </a:rPr>
              <a:t>Date  : </a:t>
            </a:r>
            <a:r>
              <a:rPr lang="en-US" sz="1400" dirty="0">
                <a:solidFill>
                  <a:srgbClr val="374151"/>
                </a:solidFill>
                <a:latin typeface="Söhne"/>
              </a:rPr>
              <a:t>17</a:t>
            </a:r>
            <a:r>
              <a:rPr lang="en-US" sz="1400" baseline="30000" dirty="0">
                <a:solidFill>
                  <a:srgbClr val="374151"/>
                </a:solidFill>
                <a:latin typeface="Söhne"/>
              </a:rPr>
              <a:t>th</a:t>
            </a:r>
            <a:r>
              <a:rPr lang="en-US" sz="1400" dirty="0">
                <a:solidFill>
                  <a:srgbClr val="374151"/>
                </a:solidFill>
                <a:latin typeface="Söhne"/>
              </a:rPr>
              <a:t> august 2023</a:t>
            </a:r>
          </a:p>
          <a:p>
            <a:pPr marL="139700">
              <a:buSzPts val="1400"/>
            </a:pPr>
            <a:r>
              <a:rPr lang="en-US" sz="1200" b="0" i="0" dirty="0">
                <a:solidFill>
                  <a:srgbClr val="374151"/>
                </a:solidFill>
                <a:effectLst/>
                <a:latin typeface="Söhne"/>
              </a:rPr>
              <a:t>Exploring cutting-edge medical technologies: Create informative content </a:t>
            </a:r>
          </a:p>
          <a:p>
            <a:pPr marL="139700">
              <a:buSzPts val="1400"/>
            </a:pPr>
            <a:r>
              <a:rPr lang="en-US" sz="1200" b="0" i="0" dirty="0">
                <a:solidFill>
                  <a:srgbClr val="374151"/>
                </a:solidFill>
                <a:effectLst/>
                <a:latin typeface="Söhne"/>
              </a:rPr>
              <a:t>highlighting the latest medical innovations and Targeted </a:t>
            </a:r>
          </a:p>
          <a:p>
            <a:pPr marL="139700">
              <a:buSzPts val="1400"/>
            </a:pPr>
            <a:r>
              <a:rPr lang="en-US" sz="1200" b="0" i="0" dirty="0">
                <a:solidFill>
                  <a:srgbClr val="374151"/>
                </a:solidFill>
                <a:effectLst/>
                <a:latin typeface="Söhne"/>
              </a:rPr>
              <a:t>content distribution: Identify and reach out to healthcare professionals, </a:t>
            </a:r>
          </a:p>
          <a:p>
            <a:pPr marL="139700">
              <a:buSzPts val="1400"/>
            </a:pPr>
            <a:r>
              <a:rPr lang="en-US" sz="1200" b="0" i="0" dirty="0">
                <a:solidFill>
                  <a:srgbClr val="374151"/>
                </a:solidFill>
                <a:effectLst/>
                <a:latin typeface="Söhne"/>
              </a:rPr>
              <a:t>researchers.</a:t>
            </a:r>
          </a:p>
          <a:p>
            <a:pPr marL="139700">
              <a:buSzPts val="1400"/>
            </a:pPr>
            <a:endParaRPr lang="en-US" sz="1200" dirty="0">
              <a:solidFill>
                <a:srgbClr val="374151"/>
              </a:solidFill>
              <a:latin typeface="Söhne"/>
            </a:endParaRPr>
          </a:p>
          <a:p>
            <a:pPr marL="139700">
              <a:buSzPts val="1400"/>
            </a:pPr>
            <a:endParaRPr lang="en-IN" sz="1400" b="1" dirty="0"/>
          </a:p>
          <a:p>
            <a:pPr marL="139700">
              <a:buSzPts val="1400"/>
            </a:pPr>
            <a:endParaRPr lang="en-IN" b="1" dirty="0"/>
          </a:p>
          <a:p>
            <a:pPr marL="139700">
              <a:buSzPts val="1400"/>
            </a:pPr>
            <a:endParaRPr lang="en-IN" sz="1400" b="1" dirty="0"/>
          </a:p>
          <a:p>
            <a:pPr marL="139700">
              <a:buSzPts val="1400"/>
            </a:pPr>
            <a:r>
              <a:rPr lang="en-IN" sz="1400" b="1" dirty="0"/>
              <a:t>Date : </a:t>
            </a:r>
            <a:r>
              <a:rPr lang="en-IN" sz="1200" dirty="0"/>
              <a:t>18</a:t>
            </a:r>
            <a:r>
              <a:rPr lang="en-IN" sz="1200" baseline="30000" dirty="0"/>
              <a:t>th</a:t>
            </a:r>
            <a:r>
              <a:rPr lang="en-IN" sz="1200" dirty="0"/>
              <a:t>  august 2023</a:t>
            </a:r>
          </a:p>
          <a:p>
            <a:pPr marL="139700">
              <a:buSzPts val="1400"/>
            </a:pPr>
            <a:r>
              <a:rPr lang="en-US" sz="1200" b="0" i="0" dirty="0">
                <a:solidFill>
                  <a:srgbClr val="374151"/>
                </a:solidFill>
                <a:effectLst/>
                <a:latin typeface="Söhne"/>
              </a:rPr>
              <a:t>Explainer Videos: Create short, engaging videos that explain the key</a:t>
            </a:r>
          </a:p>
          <a:p>
            <a:pPr marL="139700">
              <a:buSzPts val="1400"/>
            </a:pPr>
            <a:r>
              <a:rPr lang="en-US" sz="1200" b="0" i="0" dirty="0">
                <a:solidFill>
                  <a:srgbClr val="374151"/>
                </a:solidFill>
                <a:effectLst/>
                <a:latin typeface="Söhne"/>
              </a:rPr>
              <a:t>features and benefits of the Apollo Healthcare policy. And Targeted </a:t>
            </a:r>
          </a:p>
          <a:p>
            <a:pPr marL="139700">
              <a:buSzPts val="1400"/>
            </a:pPr>
            <a:r>
              <a:rPr lang="en-US" sz="1200" b="0" i="0" dirty="0">
                <a:solidFill>
                  <a:srgbClr val="374151"/>
                </a:solidFill>
                <a:effectLst/>
                <a:latin typeface="Söhne"/>
              </a:rPr>
              <a:t>Digital Advertising: Utilize social media platforms and search engines </a:t>
            </a:r>
          </a:p>
          <a:p>
            <a:pPr marL="139700">
              <a:buSzPts val="1400"/>
            </a:pPr>
            <a:r>
              <a:rPr lang="en-US" sz="1200" b="0" i="0" dirty="0">
                <a:solidFill>
                  <a:srgbClr val="374151"/>
                </a:solidFill>
                <a:effectLst/>
                <a:latin typeface="Söhne"/>
              </a:rPr>
              <a:t>to reach the right audience with targeted advertisements promoting </a:t>
            </a:r>
          </a:p>
          <a:p>
            <a:pPr marL="139700">
              <a:buSzPts val="1400"/>
            </a:pPr>
            <a:r>
              <a:rPr lang="en-US" sz="1200" b="0" i="0" dirty="0">
                <a:solidFill>
                  <a:srgbClr val="374151"/>
                </a:solidFill>
                <a:effectLst/>
                <a:latin typeface="Söhne"/>
              </a:rPr>
              <a:t>the Apollo Healthcare policy.</a:t>
            </a:r>
          </a:p>
          <a:p>
            <a:pPr marL="139700">
              <a:buSzPts val="1400"/>
            </a:pPr>
            <a:endParaRPr lang="en-US" sz="1200" dirty="0">
              <a:solidFill>
                <a:srgbClr val="374151"/>
              </a:solidFill>
              <a:latin typeface="Söhne"/>
            </a:endParaRPr>
          </a:p>
          <a:p>
            <a:pPr marL="139700" lvl="0" algn="l" rtl="0">
              <a:spcBef>
                <a:spcPts val="0"/>
              </a:spcBef>
              <a:spcAft>
                <a:spcPts val="0"/>
              </a:spcAft>
              <a:buSzPts val="1400"/>
            </a:pPr>
            <a:endParaRPr sz="1200" dirty="0"/>
          </a:p>
        </p:txBody>
      </p:sp>
      <p:pic>
        <p:nvPicPr>
          <p:cNvPr id="3" name="Picture 2">
            <a:extLst>
              <a:ext uri="{FF2B5EF4-FFF2-40B4-BE49-F238E27FC236}">
                <a16:creationId xmlns:a16="http://schemas.microsoft.com/office/drawing/2014/main" id="{865DBDF8-FD5A-F58E-841C-23472EB01550}"/>
              </a:ext>
            </a:extLst>
          </p:cNvPr>
          <p:cNvPicPr>
            <a:picLocks noChangeAspect="1"/>
          </p:cNvPicPr>
          <p:nvPr/>
        </p:nvPicPr>
        <p:blipFill>
          <a:blip r:embed="rId3"/>
          <a:stretch>
            <a:fillRect/>
          </a:stretch>
        </p:blipFill>
        <p:spPr>
          <a:xfrm>
            <a:off x="5243053" y="1119135"/>
            <a:ext cx="3338666" cy="1750536"/>
          </a:xfrm>
          <a:prstGeom prst="rect">
            <a:avLst/>
          </a:prstGeom>
        </p:spPr>
      </p:pic>
      <p:pic>
        <p:nvPicPr>
          <p:cNvPr id="5" name="Picture 4">
            <a:extLst>
              <a:ext uri="{FF2B5EF4-FFF2-40B4-BE49-F238E27FC236}">
                <a16:creationId xmlns:a16="http://schemas.microsoft.com/office/drawing/2014/main" id="{BB4194A1-70E1-E950-746C-FA8415D46B6A}"/>
              </a:ext>
            </a:extLst>
          </p:cNvPr>
          <p:cNvPicPr>
            <a:picLocks noChangeAspect="1"/>
          </p:cNvPicPr>
          <p:nvPr/>
        </p:nvPicPr>
        <p:blipFill>
          <a:blip r:embed="rId4"/>
          <a:stretch>
            <a:fillRect/>
          </a:stretch>
        </p:blipFill>
        <p:spPr>
          <a:xfrm>
            <a:off x="5243052" y="2975102"/>
            <a:ext cx="3622401" cy="19456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766950" y="95641"/>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sp>
        <p:nvSpPr>
          <p:cNvPr id="104" name="Google Shape;104;p21"/>
          <p:cNvSpPr txBox="1"/>
          <p:nvPr/>
        </p:nvSpPr>
        <p:spPr>
          <a:xfrm>
            <a:off x="383400" y="378821"/>
            <a:ext cx="8377200" cy="33547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p>
          <a:p>
            <a:pPr marL="139700">
              <a:buSzPts val="1400"/>
            </a:pPr>
            <a:endParaRPr lang="en-US" sz="1600" b="1" dirty="0">
              <a:solidFill>
                <a:srgbClr val="374151"/>
              </a:solidFill>
              <a:latin typeface="Söhne"/>
            </a:endParaRPr>
          </a:p>
          <a:p>
            <a:pPr marL="139700">
              <a:buSzPts val="1400"/>
            </a:pPr>
            <a:endParaRPr lang="en-US" sz="1600" b="1" dirty="0">
              <a:solidFill>
                <a:srgbClr val="374151"/>
              </a:solidFill>
              <a:latin typeface="Söhne"/>
            </a:endParaRPr>
          </a:p>
          <a:p>
            <a:pPr marL="139700">
              <a:buSzPts val="1400"/>
            </a:pPr>
            <a:endParaRPr lang="en-US" sz="1600" b="1" dirty="0">
              <a:solidFill>
                <a:srgbClr val="374151"/>
              </a:solidFill>
              <a:latin typeface="Söhne"/>
            </a:endParaRPr>
          </a:p>
          <a:p>
            <a:pPr marL="139700">
              <a:buSzPts val="1400"/>
            </a:pPr>
            <a:r>
              <a:rPr lang="en-US" sz="1800" b="1" dirty="0">
                <a:solidFill>
                  <a:srgbClr val="374151"/>
                </a:solidFill>
                <a:latin typeface="Söhne"/>
              </a:rPr>
              <a:t>Date  : </a:t>
            </a:r>
            <a:r>
              <a:rPr lang="en-US" sz="1600" dirty="0">
                <a:solidFill>
                  <a:srgbClr val="374151"/>
                </a:solidFill>
                <a:latin typeface="Söhne"/>
              </a:rPr>
              <a:t>21</a:t>
            </a:r>
            <a:r>
              <a:rPr lang="en-US" sz="1600" baseline="30000" dirty="0">
                <a:solidFill>
                  <a:srgbClr val="374151"/>
                </a:solidFill>
                <a:latin typeface="Söhne"/>
              </a:rPr>
              <a:t>st </a:t>
            </a:r>
            <a:r>
              <a:rPr lang="en-US" sz="1600" dirty="0">
                <a:solidFill>
                  <a:srgbClr val="374151"/>
                </a:solidFill>
                <a:latin typeface="Söhne"/>
              </a:rPr>
              <a:t> august 2023</a:t>
            </a:r>
          </a:p>
          <a:p>
            <a:pPr marL="139700">
              <a:buSzPts val="1400"/>
            </a:pPr>
            <a:r>
              <a:rPr lang="en-US" dirty="0">
                <a:solidFill>
                  <a:srgbClr val="374151"/>
                </a:solidFill>
                <a:latin typeface="Söhne"/>
              </a:rPr>
              <a:t>Expert Articles and Blog Posts: Publish articles written by</a:t>
            </a:r>
          </a:p>
          <a:p>
            <a:pPr marL="139700">
              <a:buSzPts val="1400"/>
            </a:pPr>
            <a:r>
              <a:rPr lang="en-US" dirty="0">
                <a:solidFill>
                  <a:srgbClr val="374151"/>
                </a:solidFill>
                <a:latin typeface="Söhne"/>
              </a:rPr>
              <a:t>healthcare professionals and wellness experts on various </a:t>
            </a:r>
          </a:p>
          <a:p>
            <a:pPr marL="139700">
              <a:buSzPts val="1400"/>
            </a:pPr>
            <a:r>
              <a:rPr lang="en-US" dirty="0">
                <a:solidFill>
                  <a:srgbClr val="374151"/>
                </a:solidFill>
                <a:latin typeface="Söhne"/>
              </a:rPr>
              <a:t>topics related to nurturing  health, including nutrition,</a:t>
            </a:r>
          </a:p>
          <a:p>
            <a:pPr marL="139700">
              <a:buSzPts val="1400"/>
            </a:pPr>
            <a:r>
              <a:rPr lang="en-US" dirty="0">
                <a:solidFill>
                  <a:srgbClr val="374151"/>
                </a:solidFill>
                <a:latin typeface="Söhne"/>
              </a:rPr>
              <a:t>fitness, mental health, and preventive care. </a:t>
            </a:r>
          </a:p>
          <a:p>
            <a:pPr marL="139700">
              <a:buSzPts val="1400"/>
            </a:pPr>
            <a:r>
              <a:rPr lang="en-US" dirty="0">
                <a:solidFill>
                  <a:srgbClr val="374151"/>
                </a:solidFill>
                <a:latin typeface="Söhne"/>
              </a:rPr>
              <a:t>And Audience Research: Conduct thorough research </a:t>
            </a:r>
          </a:p>
          <a:p>
            <a:pPr marL="139700">
              <a:buSzPts val="1400"/>
            </a:pPr>
            <a:r>
              <a:rPr lang="en-US" dirty="0">
                <a:solidFill>
                  <a:srgbClr val="374151"/>
                </a:solidFill>
                <a:latin typeface="Söhne"/>
              </a:rPr>
              <a:t>to understand the  target audience's preferences, pain </a:t>
            </a:r>
          </a:p>
          <a:p>
            <a:pPr marL="139700">
              <a:buSzPts val="1400"/>
            </a:pPr>
            <a:r>
              <a:rPr lang="en-US" dirty="0">
                <a:solidFill>
                  <a:srgbClr val="374151"/>
                </a:solidFill>
                <a:latin typeface="Söhne"/>
              </a:rPr>
              <a:t>points, and interests related to health and wellness.</a:t>
            </a:r>
          </a:p>
        </p:txBody>
      </p:sp>
      <p:pic>
        <p:nvPicPr>
          <p:cNvPr id="7" name="Picture 6">
            <a:extLst>
              <a:ext uri="{FF2B5EF4-FFF2-40B4-BE49-F238E27FC236}">
                <a16:creationId xmlns:a16="http://schemas.microsoft.com/office/drawing/2014/main" id="{64D41DE5-4752-F346-4197-EE4FDAC59D4B}"/>
              </a:ext>
            </a:extLst>
          </p:cNvPr>
          <p:cNvPicPr>
            <a:picLocks noChangeAspect="1"/>
          </p:cNvPicPr>
          <p:nvPr/>
        </p:nvPicPr>
        <p:blipFill>
          <a:blip r:embed="rId3"/>
          <a:stretch>
            <a:fillRect/>
          </a:stretch>
        </p:blipFill>
        <p:spPr>
          <a:xfrm>
            <a:off x="4572000" y="995516"/>
            <a:ext cx="4188599" cy="4147984"/>
          </a:xfrm>
          <a:prstGeom prst="rect">
            <a:avLst/>
          </a:prstGeom>
        </p:spPr>
      </p:pic>
    </p:spTree>
    <p:extLst>
      <p:ext uri="{BB962C8B-B14F-4D97-AF65-F5344CB8AC3E}">
        <p14:creationId xmlns:p14="http://schemas.microsoft.com/office/powerpoint/2010/main" val="1296122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45B6E5-B127-4E01-91EA-B6BF28A3BBD9}"/>
              </a:ext>
            </a:extLst>
          </p:cNvPr>
          <p:cNvSpPr/>
          <p:nvPr/>
        </p:nvSpPr>
        <p:spPr>
          <a:xfrm>
            <a:off x="171450" y="742951"/>
            <a:ext cx="8058150" cy="3754874"/>
          </a:xfrm>
          <a:prstGeom prst="rect">
            <a:avLst/>
          </a:prstGeom>
        </p:spPr>
        <p:txBody>
          <a:bodyPr wrap="square">
            <a:spAutoFit/>
          </a:bodyPr>
          <a:lstStyle/>
          <a:p>
            <a:r>
              <a:rPr lang="en-US" dirty="0"/>
              <a:t>Creating content ideas and devising effective marketing strategies is a dynamic process that involves continuous learning and adaptation. Throughout this journey, several challenges and valuable lessons can be encountered.</a:t>
            </a:r>
            <a:br>
              <a:rPr lang="en-US" dirty="0"/>
            </a:br>
            <a:r>
              <a:rPr lang="en-US" b="1" dirty="0"/>
              <a:t>1.Understanding the Audience</a:t>
            </a:r>
            <a:r>
              <a:rPr lang="en-US" dirty="0"/>
              <a:t>: One of the primary challenges is comprehending the target audience's preferences, needs, and pain points.</a:t>
            </a:r>
            <a:br>
              <a:rPr lang="en-US" dirty="0"/>
            </a:br>
            <a:r>
              <a:rPr lang="en-US" b="1" dirty="0"/>
              <a:t>2. Generating Unique Ideas</a:t>
            </a:r>
            <a:r>
              <a:rPr lang="en-US" dirty="0"/>
              <a:t>: Coming up with fresh and innovative content ideas can be difficult, especially in saturated markets. </a:t>
            </a:r>
            <a:br>
              <a:rPr lang="en-US" dirty="0"/>
            </a:br>
            <a:r>
              <a:rPr lang="en-US" b="1" dirty="0"/>
              <a:t>3. Consistency and Quality</a:t>
            </a:r>
            <a:r>
              <a:rPr lang="en-US" dirty="0"/>
              <a:t>: Maintaining a consistent flow of high-quality content can be demanding. Setting up an editorial calendar and adhering to a content creation schedule helps in maintaining quality and meeting deadlines.</a:t>
            </a:r>
            <a:br>
              <a:rPr lang="en-US" dirty="0"/>
            </a:br>
            <a:r>
              <a:rPr lang="en-US" b="1" dirty="0"/>
              <a:t>4. Content Promotion</a:t>
            </a:r>
            <a:r>
              <a:rPr lang="en-US" dirty="0"/>
              <a:t>: Even the best content may not gain traction without proper promotion. Crafting effective marketing strategies to reach the target audience across various channels is crucial for success.</a:t>
            </a:r>
            <a:br>
              <a:rPr lang="en-US" dirty="0"/>
            </a:br>
            <a:r>
              <a:rPr lang="en-US" b="1" dirty="0"/>
              <a:t>5. Collaboration</a:t>
            </a:r>
            <a:r>
              <a:rPr lang="en-US" dirty="0"/>
              <a:t>: Collaborating with influencers or other brands can amplify the reach of content and strengthen marketing efforts.</a:t>
            </a:r>
            <a:br>
              <a:rPr lang="en-US" dirty="0"/>
            </a:br>
            <a:r>
              <a:rPr lang="en-US" dirty="0"/>
              <a:t>The content ideas and marketing strategies process is an iterative and learning-oriented journey</a:t>
            </a:r>
            <a:br>
              <a:rPr lang="en-US" dirty="0"/>
            </a:br>
            <a:endParaRPr lang="en-IN" dirty="0"/>
          </a:p>
        </p:txBody>
      </p:sp>
    </p:spTree>
    <p:extLst>
      <p:ext uri="{BB962C8B-B14F-4D97-AF65-F5344CB8AC3E}">
        <p14:creationId xmlns:p14="http://schemas.microsoft.com/office/powerpoint/2010/main" val="362886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Format 1</a:t>
            </a:r>
            <a:r>
              <a:rPr lang="en-IN" sz="1400" b="0" strike="noStrike" spc="-7" dirty="0">
                <a:solidFill>
                  <a:srgbClr val="000000"/>
                </a:solidFill>
                <a:latin typeface="Microsoft Sans Serif"/>
                <a:ea typeface="DejaVu Sans"/>
              </a:rPr>
              <a:t> Blog article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Format</a:t>
            </a:r>
            <a:r>
              <a:rPr lang="en-GB" dirty="0"/>
              <a:t> 2 </a:t>
            </a:r>
            <a:r>
              <a:rPr lang="en-IN" sz="1400" b="0" strike="noStrike" spc="-7" dirty="0">
                <a:solidFill>
                  <a:srgbClr val="000000"/>
                </a:solidFill>
                <a:latin typeface="Microsoft Sans Serif"/>
                <a:ea typeface="DejaVu Sans"/>
              </a:rPr>
              <a:t>Video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solidFill>
                  <a:schemeClr val="dk1"/>
                </a:solidFill>
              </a:rPr>
              <a:t>Format</a:t>
            </a:r>
            <a:r>
              <a:rPr lang="en-GB" dirty="0"/>
              <a:t> 3 </a:t>
            </a:r>
            <a:r>
              <a:rPr lang="en-IN" sz="1400" b="0" strike="noStrike" spc="-7" dirty="0">
                <a:solidFill>
                  <a:srgbClr val="000000"/>
                </a:solidFill>
                <a:latin typeface="Microsoft Sans Serif"/>
                <a:ea typeface="DejaVu Sans"/>
              </a:rPr>
              <a:t>Creative</a:t>
            </a:r>
            <a:endParaRPr dirty="0"/>
          </a:p>
          <a:p>
            <a:pPr marL="457200" lvl="0" indent="0" algn="l"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D01E-7C18-BDA3-9903-B084235304B2}"/>
              </a:ext>
            </a:extLst>
          </p:cNvPr>
          <p:cNvSpPr>
            <a:spLocks noGrp="1"/>
          </p:cNvSpPr>
          <p:nvPr>
            <p:ph type="title"/>
          </p:nvPr>
        </p:nvSpPr>
        <p:spPr>
          <a:xfrm>
            <a:off x="311700" y="208156"/>
            <a:ext cx="8520600" cy="809569"/>
          </a:xfrm>
        </p:spPr>
        <p:txBody>
          <a:bodyPr>
            <a:noAutofit/>
          </a:bodyPr>
          <a:lstStyle/>
          <a:p>
            <a:pPr algn="ctr"/>
            <a:r>
              <a:rPr lang="en-IN" sz="1400" b="1" strike="noStrike" spc="-7" dirty="0">
                <a:solidFill>
                  <a:srgbClr val="434343"/>
                </a:solidFill>
                <a:latin typeface="Arial"/>
                <a:ea typeface="DejaVu Sans"/>
              </a:rPr>
              <a:t>Part</a:t>
            </a:r>
            <a:r>
              <a:rPr lang="en-IN" sz="1400" b="1" strike="noStrike" spc="9" dirty="0">
                <a:solidFill>
                  <a:srgbClr val="434343"/>
                </a:solidFill>
                <a:latin typeface="Arial"/>
                <a:ea typeface="DejaVu Sans"/>
              </a:rPr>
              <a:t> </a:t>
            </a:r>
            <a:r>
              <a:rPr lang="en-IN" sz="1400" b="1" strike="noStrike" spc="-7" dirty="0">
                <a:solidFill>
                  <a:srgbClr val="434343"/>
                </a:solidFill>
                <a:latin typeface="Arial"/>
                <a:ea typeface="DejaVu Sans"/>
              </a:rPr>
              <a:t>4: </a:t>
            </a:r>
            <a:r>
              <a:rPr lang="en-IN" sz="1400" b="1" strike="noStrike" spc="-15" dirty="0">
                <a:solidFill>
                  <a:srgbClr val="434343"/>
                </a:solidFill>
                <a:latin typeface="Arial"/>
                <a:ea typeface="DejaVu Sans"/>
              </a:rPr>
              <a:t>Content</a:t>
            </a:r>
            <a:r>
              <a:rPr lang="en-IN" sz="1400" b="1" strike="noStrike" spc="66" dirty="0">
                <a:solidFill>
                  <a:srgbClr val="434343"/>
                </a:solidFill>
                <a:latin typeface="Arial"/>
                <a:ea typeface="DejaVu Sans"/>
              </a:rPr>
              <a:t> </a:t>
            </a:r>
            <a:r>
              <a:rPr lang="en-IN" sz="1400" b="1" strike="noStrike" spc="-12" dirty="0">
                <a:solidFill>
                  <a:srgbClr val="434343"/>
                </a:solidFill>
                <a:latin typeface="Arial"/>
                <a:ea typeface="DejaVu Sans"/>
              </a:rPr>
              <a:t>Creation</a:t>
            </a:r>
            <a:r>
              <a:rPr lang="en-IN" sz="1400" b="1" strike="noStrike" spc="41" dirty="0">
                <a:solidFill>
                  <a:srgbClr val="434343"/>
                </a:solidFill>
                <a:latin typeface="Arial"/>
                <a:ea typeface="DejaVu Sans"/>
              </a:rPr>
              <a:t> </a:t>
            </a:r>
            <a:r>
              <a:rPr lang="en-IN" sz="1400" b="1" strike="noStrike" spc="-12" dirty="0">
                <a:solidFill>
                  <a:srgbClr val="434343"/>
                </a:solidFill>
                <a:latin typeface="Arial"/>
                <a:ea typeface="DejaVu Sans"/>
              </a:rPr>
              <a:t>and</a:t>
            </a:r>
            <a:r>
              <a:rPr lang="en-IN" sz="1400" b="1" strike="noStrike" spc="15" dirty="0">
                <a:solidFill>
                  <a:srgbClr val="434343"/>
                </a:solidFill>
                <a:latin typeface="Arial"/>
                <a:ea typeface="DejaVu Sans"/>
              </a:rPr>
              <a:t> </a:t>
            </a:r>
            <a:r>
              <a:rPr lang="en-IN" sz="1400" b="1" strike="noStrike" spc="-12" dirty="0">
                <a:solidFill>
                  <a:srgbClr val="434343"/>
                </a:solidFill>
                <a:latin typeface="Arial"/>
                <a:ea typeface="DejaVu Sans"/>
              </a:rPr>
              <a:t>Curation</a:t>
            </a:r>
            <a:r>
              <a:rPr lang="en-IN" sz="1400" b="1" strike="noStrike" spc="41" dirty="0">
                <a:solidFill>
                  <a:srgbClr val="434343"/>
                </a:solidFill>
                <a:latin typeface="Arial"/>
                <a:ea typeface="DejaVu Sans"/>
              </a:rPr>
              <a:t> </a:t>
            </a:r>
            <a:r>
              <a:rPr lang="en-IN" sz="1400" b="1" strike="noStrike" spc="-12" dirty="0">
                <a:solidFill>
                  <a:srgbClr val="434343"/>
                </a:solidFill>
                <a:latin typeface="Arial"/>
                <a:ea typeface="DejaVu Sans"/>
              </a:rPr>
              <a:t>(Post</a:t>
            </a:r>
            <a:r>
              <a:rPr lang="en-IN" sz="1400" b="1" strike="noStrike" spc="35" dirty="0">
                <a:solidFill>
                  <a:srgbClr val="434343"/>
                </a:solidFill>
                <a:latin typeface="Arial"/>
                <a:ea typeface="DejaVu Sans"/>
              </a:rPr>
              <a:t> </a:t>
            </a:r>
            <a:r>
              <a:rPr lang="en-IN" sz="1400" b="1" strike="noStrike" spc="-12" dirty="0">
                <a:solidFill>
                  <a:srgbClr val="434343"/>
                </a:solidFill>
                <a:latin typeface="Arial"/>
                <a:ea typeface="DejaVu Sans"/>
              </a:rPr>
              <a:t>creations,</a:t>
            </a:r>
            <a:r>
              <a:rPr lang="en-IN" sz="1400" b="1" strike="noStrike" spc="41" dirty="0">
                <a:solidFill>
                  <a:srgbClr val="434343"/>
                </a:solidFill>
                <a:latin typeface="Arial"/>
                <a:ea typeface="DejaVu Sans"/>
              </a:rPr>
              <a:t> </a:t>
            </a:r>
            <a:r>
              <a:rPr lang="en-IN" sz="1400" b="1" strike="noStrike" spc="-12" dirty="0">
                <a:solidFill>
                  <a:srgbClr val="434343"/>
                </a:solidFill>
                <a:latin typeface="Arial"/>
                <a:ea typeface="DejaVu Sans"/>
              </a:rPr>
              <a:t>Designs/Video</a:t>
            </a:r>
            <a:r>
              <a:rPr lang="en-IN" sz="1400" b="1" strike="noStrike" spc="86" dirty="0">
                <a:solidFill>
                  <a:srgbClr val="434343"/>
                </a:solidFill>
                <a:latin typeface="Arial"/>
                <a:ea typeface="DejaVu Sans"/>
              </a:rPr>
              <a:t> </a:t>
            </a:r>
            <a:r>
              <a:rPr lang="en-IN" sz="1400" b="1" strike="noStrike" spc="-12" dirty="0">
                <a:solidFill>
                  <a:srgbClr val="434343"/>
                </a:solidFill>
                <a:latin typeface="Arial"/>
                <a:ea typeface="DejaVu Sans"/>
              </a:rPr>
              <a:t>Editing,</a:t>
            </a:r>
            <a:r>
              <a:rPr lang="en-IN" sz="1400" b="1" strike="noStrike" spc="46" dirty="0">
                <a:solidFill>
                  <a:srgbClr val="434343"/>
                </a:solidFill>
                <a:latin typeface="Arial"/>
                <a:ea typeface="DejaVu Sans"/>
              </a:rPr>
              <a:t> </a:t>
            </a:r>
            <a:r>
              <a:rPr lang="en-IN" sz="1400" b="1" strike="noStrike" spc="-21" dirty="0">
                <a:solidFill>
                  <a:srgbClr val="434343"/>
                </a:solidFill>
                <a:latin typeface="Arial"/>
                <a:ea typeface="DejaVu Sans"/>
              </a:rPr>
              <a:t>Ad</a:t>
            </a:r>
            <a:r>
              <a:rPr lang="en-IN" sz="1400" b="1" strike="noStrike" spc="41" dirty="0">
                <a:solidFill>
                  <a:srgbClr val="434343"/>
                </a:solidFill>
                <a:latin typeface="Arial"/>
                <a:ea typeface="DejaVu Sans"/>
              </a:rPr>
              <a:t> </a:t>
            </a:r>
            <a:r>
              <a:rPr lang="en-IN" sz="1400" b="1" strike="noStrike" spc="-12" dirty="0">
                <a:solidFill>
                  <a:srgbClr val="434343"/>
                </a:solidFill>
                <a:latin typeface="Arial"/>
                <a:ea typeface="DejaVu Sans"/>
              </a:rPr>
              <a:t>Campaigns</a:t>
            </a:r>
            <a:r>
              <a:rPr lang="en-IN" sz="1400" b="1" strike="noStrike" spc="66" dirty="0">
                <a:solidFill>
                  <a:srgbClr val="434343"/>
                </a:solidFill>
                <a:latin typeface="Arial"/>
                <a:ea typeface="DejaVu Sans"/>
              </a:rPr>
              <a:t> </a:t>
            </a:r>
            <a:r>
              <a:rPr lang="en-IN" sz="1400" b="1" strike="noStrike" spc="-15" dirty="0">
                <a:solidFill>
                  <a:srgbClr val="434343"/>
                </a:solidFill>
                <a:latin typeface="Arial"/>
                <a:ea typeface="DejaVu Sans"/>
              </a:rPr>
              <a:t>over </a:t>
            </a:r>
            <a:r>
              <a:rPr lang="en-IN" sz="1400" b="1" strike="noStrike" spc="-375" dirty="0">
                <a:solidFill>
                  <a:srgbClr val="434343"/>
                </a:solidFill>
                <a:latin typeface="Arial"/>
                <a:ea typeface="DejaVu Sans"/>
              </a:rPr>
              <a:t> </a:t>
            </a:r>
            <a:r>
              <a:rPr lang="en-IN" sz="1400" b="1" strike="noStrike" spc="-12" dirty="0">
                <a:solidFill>
                  <a:srgbClr val="434343"/>
                </a:solidFill>
                <a:latin typeface="Arial"/>
                <a:ea typeface="DejaVu Sans"/>
              </a:rPr>
              <a:t>Social</a:t>
            </a:r>
            <a:r>
              <a:rPr lang="en-IN" sz="1400" b="1" strike="noStrike" spc="26" dirty="0">
                <a:solidFill>
                  <a:srgbClr val="434343"/>
                </a:solidFill>
                <a:latin typeface="Arial"/>
                <a:ea typeface="DejaVu Sans"/>
              </a:rPr>
              <a:t> </a:t>
            </a:r>
            <a:r>
              <a:rPr lang="en-IN" sz="1400" b="1" strike="noStrike" spc="-12" dirty="0">
                <a:solidFill>
                  <a:srgbClr val="434343"/>
                </a:solidFill>
                <a:latin typeface="Arial"/>
                <a:ea typeface="DejaVu Sans"/>
              </a:rPr>
              <a:t>Media</a:t>
            </a:r>
            <a:r>
              <a:rPr lang="en-IN" sz="1400" b="1" strike="noStrike" spc="-15" dirty="0">
                <a:solidFill>
                  <a:srgbClr val="434343"/>
                </a:solidFill>
                <a:latin typeface="Arial"/>
                <a:ea typeface="DejaVu Sans"/>
              </a:rPr>
              <a:t> and</a:t>
            </a:r>
            <a:r>
              <a:rPr lang="en-IN" sz="1400" b="1" strike="noStrike" spc="26" dirty="0">
                <a:solidFill>
                  <a:srgbClr val="434343"/>
                </a:solidFill>
                <a:latin typeface="Arial"/>
                <a:ea typeface="DejaVu Sans"/>
              </a:rPr>
              <a:t> </a:t>
            </a:r>
            <a:r>
              <a:rPr lang="en-IN" sz="1400" b="1" strike="noStrike" spc="-7" dirty="0">
                <a:solidFill>
                  <a:srgbClr val="434343"/>
                </a:solidFill>
                <a:latin typeface="Arial"/>
                <a:ea typeface="DejaVu Sans"/>
              </a:rPr>
              <a:t>Email</a:t>
            </a:r>
            <a:r>
              <a:rPr lang="en-IN" sz="1400" b="1" strike="noStrike" spc="-12" dirty="0">
                <a:solidFill>
                  <a:srgbClr val="434343"/>
                </a:solidFill>
                <a:latin typeface="Arial"/>
                <a:ea typeface="DejaVu Sans"/>
              </a:rPr>
              <a:t> </a:t>
            </a:r>
            <a:r>
              <a:rPr lang="en-IN" sz="1400" b="1" strike="noStrike" spc="-15" dirty="0">
                <a:solidFill>
                  <a:srgbClr val="434343"/>
                </a:solidFill>
                <a:latin typeface="Arial"/>
                <a:ea typeface="DejaVu Sans"/>
              </a:rPr>
              <a:t>Ideation</a:t>
            </a:r>
            <a:r>
              <a:rPr lang="en-IN" sz="1400" b="1" strike="noStrike" spc="49" dirty="0">
                <a:solidFill>
                  <a:srgbClr val="434343"/>
                </a:solidFill>
                <a:latin typeface="Arial"/>
                <a:ea typeface="DejaVu Sans"/>
              </a:rPr>
              <a:t> </a:t>
            </a:r>
            <a:r>
              <a:rPr lang="en-IN" sz="1400" b="1" strike="noStrike" spc="-15" dirty="0">
                <a:solidFill>
                  <a:srgbClr val="434343"/>
                </a:solidFill>
                <a:latin typeface="Arial"/>
                <a:ea typeface="DejaVu Sans"/>
              </a:rPr>
              <a:t>and</a:t>
            </a:r>
            <a:r>
              <a:rPr lang="en-IN" sz="1400" b="1" strike="noStrike" spc="1" dirty="0">
                <a:solidFill>
                  <a:srgbClr val="434343"/>
                </a:solidFill>
                <a:latin typeface="Arial"/>
                <a:ea typeface="DejaVu Sans"/>
              </a:rPr>
              <a:t> </a:t>
            </a:r>
            <a:r>
              <a:rPr lang="en-IN" sz="1400" b="1" strike="noStrike" spc="-12" dirty="0">
                <a:solidFill>
                  <a:srgbClr val="434343"/>
                </a:solidFill>
                <a:latin typeface="Arial"/>
                <a:ea typeface="DejaVu Sans"/>
              </a:rPr>
              <a:t>Creation)</a:t>
            </a:r>
            <a:br>
              <a:rPr lang="en-IN" sz="1400" b="0" strike="noStrike" spc="-1" dirty="0">
                <a:latin typeface="Arial"/>
              </a:rPr>
            </a:br>
            <a:endParaRPr lang="en-IN" sz="1400" dirty="0"/>
          </a:p>
        </p:txBody>
      </p:sp>
      <p:sp>
        <p:nvSpPr>
          <p:cNvPr id="3" name="Text Placeholder 2">
            <a:extLst>
              <a:ext uri="{FF2B5EF4-FFF2-40B4-BE49-F238E27FC236}">
                <a16:creationId xmlns:a16="http://schemas.microsoft.com/office/drawing/2014/main" id="{89E95AB9-5FEB-1BE1-7D42-E75D407B3348}"/>
              </a:ext>
            </a:extLst>
          </p:cNvPr>
          <p:cNvSpPr>
            <a:spLocks noGrp="1"/>
          </p:cNvSpPr>
          <p:nvPr>
            <p:ph type="body" idx="1"/>
          </p:nvPr>
        </p:nvSpPr>
        <p:spPr>
          <a:xfrm>
            <a:off x="311700" y="921834"/>
            <a:ext cx="8520600" cy="3647041"/>
          </a:xfrm>
        </p:spPr>
        <p:txBody>
          <a:bodyPr/>
          <a:lstStyle/>
          <a:p>
            <a:pPr marL="114300" indent="0">
              <a:buNone/>
            </a:pPr>
            <a:r>
              <a:rPr lang="en-GB" b="1" dirty="0"/>
              <a:t>Format 1</a:t>
            </a:r>
            <a:r>
              <a:rPr lang="en-GB" sz="1800" b="1" strike="noStrike" spc="-7" dirty="0">
                <a:solidFill>
                  <a:srgbClr val="000000"/>
                </a:solidFill>
                <a:latin typeface="Microsoft Sans Serif"/>
                <a:ea typeface="DejaVu Sans"/>
              </a:rPr>
              <a:t> Blog article</a:t>
            </a:r>
            <a:endParaRPr lang="en-GB" b="1" dirty="0"/>
          </a:p>
          <a:p>
            <a:pPr marL="114300" indent="0">
              <a:buNone/>
            </a:pPr>
            <a:endParaRPr lang="en-IN" dirty="0"/>
          </a:p>
          <a:p>
            <a:pPr marL="114300" indent="0">
              <a:buNone/>
            </a:pPr>
            <a:r>
              <a:rPr lang="en-US" sz="1600" b="1" dirty="0"/>
              <a:t>Aim</a:t>
            </a:r>
            <a:r>
              <a:rPr lang="en-US" sz="1400" b="1" dirty="0"/>
              <a:t>  : </a:t>
            </a:r>
            <a:r>
              <a:rPr lang="en-US" sz="1400" dirty="0"/>
              <a:t>To promote newly launched </a:t>
            </a:r>
            <a:r>
              <a:rPr lang="en-US" sz="1400" b="0" i="0" dirty="0">
                <a:solidFill>
                  <a:srgbClr val="374151"/>
                </a:solidFill>
                <a:effectLst/>
                <a:latin typeface="Söhne"/>
              </a:rPr>
              <a:t>Advancing </a:t>
            </a:r>
          </a:p>
          <a:p>
            <a:pPr marL="114300" indent="0">
              <a:buNone/>
            </a:pPr>
            <a:r>
              <a:rPr lang="en-US" sz="1400" dirty="0">
                <a:solidFill>
                  <a:srgbClr val="374151"/>
                </a:solidFill>
                <a:latin typeface="Söhne"/>
              </a:rPr>
              <a:t>               </a:t>
            </a:r>
            <a:r>
              <a:rPr lang="en-US" sz="1400" b="0" i="0" dirty="0">
                <a:solidFill>
                  <a:srgbClr val="374151"/>
                </a:solidFill>
                <a:effectLst/>
                <a:latin typeface="Söhne"/>
              </a:rPr>
              <a:t>Medical Technology and Research</a:t>
            </a:r>
          </a:p>
          <a:p>
            <a:pPr marL="114300" indent="0">
              <a:buNone/>
            </a:pPr>
            <a:r>
              <a:rPr lang="en-US" sz="1600" b="1" dirty="0">
                <a:solidFill>
                  <a:srgbClr val="374151"/>
                </a:solidFill>
                <a:latin typeface="Söhne"/>
              </a:rPr>
              <a:t>Date  : </a:t>
            </a:r>
            <a:r>
              <a:rPr lang="en-US" sz="1400" dirty="0">
                <a:solidFill>
                  <a:srgbClr val="374151"/>
                </a:solidFill>
                <a:latin typeface="Söhne"/>
              </a:rPr>
              <a:t>17</a:t>
            </a:r>
            <a:r>
              <a:rPr lang="en-US" sz="1400" baseline="30000" dirty="0">
                <a:solidFill>
                  <a:srgbClr val="374151"/>
                </a:solidFill>
                <a:latin typeface="Söhne"/>
              </a:rPr>
              <a:t>th</a:t>
            </a:r>
            <a:r>
              <a:rPr lang="en-US" sz="1400" dirty="0">
                <a:solidFill>
                  <a:srgbClr val="374151"/>
                </a:solidFill>
                <a:latin typeface="Söhne"/>
              </a:rPr>
              <a:t> august 2023</a:t>
            </a:r>
          </a:p>
          <a:p>
            <a:pPr marL="114300" indent="0">
              <a:buNone/>
            </a:pPr>
            <a:r>
              <a:rPr lang="en-US" sz="1600" b="1" dirty="0">
                <a:solidFill>
                  <a:srgbClr val="374151"/>
                </a:solidFill>
                <a:latin typeface="Söhne"/>
              </a:rPr>
              <a:t>Idea  : </a:t>
            </a:r>
            <a:r>
              <a:rPr lang="en-US" sz="1400" dirty="0">
                <a:solidFill>
                  <a:srgbClr val="374151"/>
                </a:solidFill>
                <a:latin typeface="Söhne"/>
              </a:rPr>
              <a:t> Apollo hospital has launched new </a:t>
            </a:r>
          </a:p>
          <a:p>
            <a:pPr marL="114300" indent="0">
              <a:buNone/>
            </a:pPr>
            <a:r>
              <a:rPr lang="en-US" sz="1400" b="0" i="0" dirty="0">
                <a:solidFill>
                  <a:srgbClr val="374151"/>
                </a:solidFill>
                <a:effectLst/>
                <a:latin typeface="Söhne"/>
              </a:rPr>
              <a:t>               Advancing Medical Technology and Research</a:t>
            </a:r>
          </a:p>
          <a:p>
            <a:pPr marL="114300" indent="0">
              <a:buNone/>
            </a:pPr>
            <a:endParaRPr lang="en-US" sz="1400" dirty="0">
              <a:solidFill>
                <a:srgbClr val="374151"/>
              </a:solidFill>
              <a:latin typeface="Söhne"/>
            </a:endParaRPr>
          </a:p>
          <a:p>
            <a:pPr marL="114300" indent="0">
              <a:buNone/>
            </a:pPr>
            <a:r>
              <a:rPr lang="en-US" sz="1600" b="1" dirty="0">
                <a:solidFill>
                  <a:srgbClr val="374151"/>
                </a:solidFill>
                <a:latin typeface="Söhne"/>
              </a:rPr>
              <a:t>Topic : </a:t>
            </a:r>
            <a:r>
              <a:rPr lang="en-US" sz="1400" b="0" i="0" dirty="0">
                <a:solidFill>
                  <a:srgbClr val="374151"/>
                </a:solidFill>
                <a:effectLst/>
                <a:latin typeface="Söhne"/>
              </a:rPr>
              <a:t>Advancing Medical Technology and Research :</a:t>
            </a:r>
            <a:endParaRPr lang="en-IN" sz="1400" b="1" dirty="0"/>
          </a:p>
        </p:txBody>
      </p:sp>
      <p:pic>
        <p:nvPicPr>
          <p:cNvPr id="5" name="Picture 4">
            <a:extLst>
              <a:ext uri="{FF2B5EF4-FFF2-40B4-BE49-F238E27FC236}">
                <a16:creationId xmlns:a16="http://schemas.microsoft.com/office/drawing/2014/main" id="{FA55C09E-3FCD-3AA3-1D74-A14FBF7F6455}"/>
              </a:ext>
            </a:extLst>
          </p:cNvPr>
          <p:cNvPicPr>
            <a:picLocks noChangeAspect="1"/>
          </p:cNvPicPr>
          <p:nvPr/>
        </p:nvPicPr>
        <p:blipFill>
          <a:blip r:embed="rId2"/>
          <a:stretch>
            <a:fillRect/>
          </a:stretch>
        </p:blipFill>
        <p:spPr>
          <a:xfrm>
            <a:off x="4630993" y="1104914"/>
            <a:ext cx="4454013" cy="2748042"/>
          </a:xfrm>
          <a:prstGeom prst="rect">
            <a:avLst/>
          </a:prstGeom>
        </p:spPr>
      </p:pic>
    </p:spTree>
    <p:extLst>
      <p:ext uri="{BB962C8B-B14F-4D97-AF65-F5344CB8AC3E}">
        <p14:creationId xmlns:p14="http://schemas.microsoft.com/office/powerpoint/2010/main" val="292621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D39D-CCB3-9D98-6605-24AB6B4A5716}"/>
              </a:ext>
            </a:extLst>
          </p:cNvPr>
          <p:cNvSpPr>
            <a:spLocks noGrp="1"/>
          </p:cNvSpPr>
          <p:nvPr>
            <p:ph type="title"/>
          </p:nvPr>
        </p:nvSpPr>
        <p:spPr>
          <a:xfrm>
            <a:off x="311700" y="207132"/>
            <a:ext cx="8520600" cy="572700"/>
          </a:xfrm>
        </p:spPr>
        <p:txBody>
          <a:bodyPr>
            <a:noAutofit/>
          </a:bodyPr>
          <a:lstStyle/>
          <a:p>
            <a:pPr algn="ctr"/>
            <a:r>
              <a:rPr lang="en-US" sz="1600" b="1" dirty="0">
                <a:solidFill>
                  <a:srgbClr val="434343"/>
                </a:solidFill>
              </a:rPr>
              <a:t>Part 4: Content Creation and Curation (Post creations, Designs/Video Editing, Ad Campaigns over Social Media and Email Ideation and Creation) </a:t>
            </a:r>
            <a:br>
              <a:rPr lang="en-US" sz="1600" dirty="0"/>
            </a:br>
            <a:endParaRPr lang="en-IN" sz="1600" dirty="0"/>
          </a:p>
        </p:txBody>
      </p:sp>
      <p:sp>
        <p:nvSpPr>
          <p:cNvPr id="3" name="Text Placeholder 2">
            <a:extLst>
              <a:ext uri="{FF2B5EF4-FFF2-40B4-BE49-F238E27FC236}">
                <a16:creationId xmlns:a16="http://schemas.microsoft.com/office/drawing/2014/main" id="{91DD939D-6E35-E8F8-5F91-8ADC669EEE89}"/>
              </a:ext>
            </a:extLst>
          </p:cNvPr>
          <p:cNvSpPr>
            <a:spLocks noGrp="1"/>
          </p:cNvSpPr>
          <p:nvPr>
            <p:ph type="body" idx="1"/>
          </p:nvPr>
        </p:nvSpPr>
        <p:spPr>
          <a:xfrm>
            <a:off x="311700" y="863550"/>
            <a:ext cx="8520600" cy="3416400"/>
          </a:xfrm>
        </p:spPr>
        <p:txBody>
          <a:bodyPr>
            <a:normAutofit/>
          </a:bodyPr>
          <a:lstStyle/>
          <a:p>
            <a:pPr marL="114300" indent="0">
              <a:buNone/>
            </a:pPr>
            <a:r>
              <a:rPr lang="en-GB" b="1" dirty="0">
                <a:solidFill>
                  <a:schemeClr val="dk1"/>
                </a:solidFill>
              </a:rPr>
              <a:t>Format</a:t>
            </a:r>
            <a:r>
              <a:rPr lang="en-GB" b="1" dirty="0"/>
              <a:t> 2 </a:t>
            </a:r>
            <a:r>
              <a:rPr lang="en-GB" b="1" strike="noStrike" spc="-7" dirty="0">
                <a:solidFill>
                  <a:srgbClr val="000000"/>
                </a:solidFill>
                <a:latin typeface="Microsoft Sans Serif"/>
                <a:ea typeface="DejaVu Sans"/>
              </a:rPr>
              <a:t>Video</a:t>
            </a:r>
          </a:p>
          <a:p>
            <a:pPr marL="114300" indent="0">
              <a:buNone/>
            </a:pPr>
            <a:endParaRPr lang="en-GB" sz="1200" dirty="0"/>
          </a:p>
          <a:p>
            <a:pPr marL="114300" indent="0">
              <a:buNone/>
            </a:pPr>
            <a:r>
              <a:rPr lang="en-IN" sz="1600" b="1" dirty="0"/>
              <a:t>Aim  : </a:t>
            </a:r>
            <a:r>
              <a:rPr lang="en-IN" sz="1400" dirty="0"/>
              <a:t>Apollo Healthcare policy to reach everyone</a:t>
            </a:r>
          </a:p>
          <a:p>
            <a:pPr marL="114300" indent="0">
              <a:buNone/>
            </a:pPr>
            <a:r>
              <a:rPr lang="en-IN" sz="1600" b="1" dirty="0"/>
              <a:t>Date : </a:t>
            </a:r>
            <a:r>
              <a:rPr lang="en-IN" sz="1400" dirty="0"/>
              <a:t>18</a:t>
            </a:r>
            <a:r>
              <a:rPr lang="en-IN" sz="1400" baseline="30000" dirty="0"/>
              <a:t>th</a:t>
            </a:r>
            <a:r>
              <a:rPr lang="en-IN" sz="1400" dirty="0"/>
              <a:t>  august 2023</a:t>
            </a:r>
          </a:p>
          <a:p>
            <a:pPr marL="114300" indent="0">
              <a:buNone/>
            </a:pPr>
            <a:r>
              <a:rPr lang="en-IN" sz="1600" b="1" dirty="0"/>
              <a:t>Idea  : </a:t>
            </a:r>
            <a:r>
              <a:rPr lang="en-IN" sz="1400" dirty="0"/>
              <a:t>Apollo hospital has launched new healthcare policy its become to use everyone</a:t>
            </a:r>
          </a:p>
          <a:p>
            <a:pPr marL="114300" indent="0">
              <a:buNone/>
            </a:pPr>
            <a:endParaRPr lang="en-IN" sz="1400" b="1" dirty="0"/>
          </a:p>
          <a:p>
            <a:pPr marL="114300" indent="0">
              <a:buNone/>
            </a:pPr>
            <a:r>
              <a:rPr lang="en-IN" sz="1600" b="1" dirty="0"/>
              <a:t>Topic : </a:t>
            </a:r>
            <a:r>
              <a:rPr lang="en-IN" sz="1400" dirty="0"/>
              <a:t>Healthcare policy for Apollo hospital :</a:t>
            </a:r>
            <a:endParaRPr lang="en-IN" sz="1600" b="1" dirty="0"/>
          </a:p>
        </p:txBody>
      </p:sp>
      <p:pic>
        <p:nvPicPr>
          <p:cNvPr id="4" name="APOLLO Insurance">
            <a:hlinkClick r:id="" action="ppaction://media"/>
            <a:extLst>
              <a:ext uri="{FF2B5EF4-FFF2-40B4-BE49-F238E27FC236}">
                <a16:creationId xmlns:a16="http://schemas.microsoft.com/office/drawing/2014/main" id="{858F24C3-D3C9-D6E8-2A43-B68B6277C2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4052" y="2890685"/>
            <a:ext cx="4844845" cy="2252815"/>
          </a:xfrm>
          <a:prstGeom prst="rect">
            <a:avLst/>
          </a:prstGeom>
        </p:spPr>
      </p:pic>
    </p:spTree>
    <p:extLst>
      <p:ext uri="{BB962C8B-B14F-4D97-AF65-F5344CB8AC3E}">
        <p14:creationId xmlns:p14="http://schemas.microsoft.com/office/powerpoint/2010/main" val="406070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766950" y="15718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766950" y="1100358"/>
            <a:ext cx="7380000" cy="4062620"/>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GB" b="1" dirty="0"/>
              <a:t>COMPANY/TOPIC for project: </a:t>
            </a:r>
            <a:r>
              <a:rPr lang="en-GB" dirty="0"/>
              <a:t>APOLLO HOSPITALS</a:t>
            </a:r>
          </a:p>
          <a:p>
            <a:pPr marL="457200" lvl="0" indent="-317500" algn="l" rtl="0">
              <a:spcBef>
                <a:spcPts val="0"/>
              </a:spcBef>
              <a:spcAft>
                <a:spcPts val="0"/>
              </a:spcAft>
              <a:buSzPts val="1400"/>
              <a:buChar char="●"/>
            </a:pPr>
            <a:r>
              <a:rPr lang="en-GB" b="1" dirty="0"/>
              <a:t>Research Brand Identity: </a:t>
            </a:r>
            <a:r>
              <a:rPr lang="en-GB" dirty="0"/>
              <a:t>Study the brand's mission, values, vision, and unique selling propositions (USPs).</a:t>
            </a:r>
            <a:endParaRPr dirty="0"/>
          </a:p>
          <a:p>
            <a:pPr marL="0" lvl="0" indent="0" algn="l" rtl="0">
              <a:spcBef>
                <a:spcPts val="0"/>
              </a:spcBef>
              <a:spcAft>
                <a:spcPts val="0"/>
              </a:spcAft>
              <a:buNone/>
            </a:pPr>
            <a:r>
              <a:rPr lang="en-GB" b="1" dirty="0"/>
              <a:t>Brand Colours: </a:t>
            </a:r>
            <a:r>
              <a:rPr lang="en-GB" dirty="0"/>
              <a:t>Teal blue and Saffron</a:t>
            </a:r>
          </a:p>
          <a:p>
            <a:pPr marL="0" lvl="0" indent="0" algn="l" rtl="0">
              <a:spcBef>
                <a:spcPts val="0"/>
              </a:spcBef>
              <a:spcAft>
                <a:spcPts val="0"/>
              </a:spcAft>
              <a:buNone/>
            </a:pPr>
            <a:r>
              <a:rPr lang="en-GB" b="1" dirty="0"/>
              <a:t>LOGO:</a:t>
            </a:r>
          </a:p>
          <a:p>
            <a:pPr marL="0" lvl="0" indent="0" algn="l" rtl="0">
              <a:spcBef>
                <a:spcPts val="0"/>
              </a:spcBef>
              <a:spcAft>
                <a:spcPts val="0"/>
              </a:spcAft>
              <a:buNone/>
            </a:pPr>
            <a:endParaRPr lang="en-GB" dirty="0"/>
          </a:p>
          <a:p>
            <a:pPr marL="0" lvl="0" indent="0" algn="l" rtl="0">
              <a:spcBef>
                <a:spcPts val="0"/>
              </a:spcBef>
              <a:spcAft>
                <a:spcPts val="0"/>
              </a:spcAft>
              <a:buNone/>
            </a:pPr>
            <a:endParaRPr lang="en-GB" b="1" dirty="0"/>
          </a:p>
          <a:p>
            <a:pPr marL="0" lvl="0" indent="0" algn="l" rtl="0">
              <a:spcBef>
                <a:spcPts val="0"/>
              </a:spcBef>
              <a:spcAft>
                <a:spcPts val="0"/>
              </a:spcAft>
              <a:buNone/>
            </a:pPr>
            <a:endParaRPr lang="en-GB" b="1" dirty="0"/>
          </a:p>
          <a:p>
            <a:pPr marL="0" lvl="0" indent="0" algn="l" rtl="0">
              <a:spcBef>
                <a:spcPts val="0"/>
              </a:spcBef>
              <a:spcAft>
                <a:spcPts val="0"/>
              </a:spcAft>
              <a:buNone/>
            </a:pPr>
            <a:r>
              <a:rPr lang="en-GB" b="1" dirty="0"/>
              <a:t>Mission/Values:</a:t>
            </a:r>
            <a:endParaRPr b="1" dirty="0"/>
          </a:p>
          <a:p>
            <a:pPr algn="l"/>
            <a:r>
              <a:rPr lang="en-IN" b="0" i="0" dirty="0">
                <a:solidFill>
                  <a:srgbClr val="202124"/>
                </a:solidFill>
                <a:effectLst/>
                <a:latin typeface="Google Sans"/>
              </a:rPr>
              <a:t>Our Mission</a:t>
            </a:r>
          </a:p>
          <a:p>
            <a:pPr algn="l"/>
            <a:r>
              <a:rPr lang="en-IN" b="0" i="0" dirty="0">
                <a:solidFill>
                  <a:srgbClr val="040C28"/>
                </a:solidFill>
                <a:effectLst/>
                <a:latin typeface="Google Sans"/>
              </a:rPr>
              <a:t>We are committed to the achievement and maintenance of excellence in education, research and healthcare for the benefit of humanity</a:t>
            </a:r>
            <a:r>
              <a:rPr lang="en-IN" b="0" i="0" dirty="0">
                <a:solidFill>
                  <a:srgbClr val="202124"/>
                </a:solidFill>
                <a:effectLst/>
                <a:latin typeface="Google Sans"/>
              </a:rPr>
              <a:t>”. Tender Loving Care is a way of life at Apollo Hospitals.</a:t>
            </a:r>
            <a:endParaRPr b="1" dirty="0"/>
          </a:p>
          <a:p>
            <a:pPr marL="0" lvl="0" indent="0" algn="l" rtl="0">
              <a:spcBef>
                <a:spcPts val="0"/>
              </a:spcBef>
              <a:spcAft>
                <a:spcPts val="0"/>
              </a:spcAft>
              <a:buNone/>
            </a:pPr>
            <a:r>
              <a:rPr lang="en-GB" b="1" dirty="0"/>
              <a:t>USP:</a:t>
            </a:r>
            <a:endParaRPr b="1" dirty="0"/>
          </a:p>
          <a:p>
            <a:pPr algn="l"/>
            <a:r>
              <a:rPr lang="en-IN" b="0" i="0" dirty="0">
                <a:solidFill>
                  <a:srgbClr val="202124"/>
                </a:solidFill>
                <a:effectLst/>
                <a:latin typeface="Google Sans"/>
              </a:rPr>
              <a:t>The cornerstones of Apollo's legacy are its unstinting focus on </a:t>
            </a:r>
            <a:r>
              <a:rPr lang="en-IN" b="0" i="0" dirty="0">
                <a:solidFill>
                  <a:srgbClr val="040C28"/>
                </a:solidFill>
                <a:effectLst/>
                <a:latin typeface="Google Sans"/>
              </a:rPr>
              <a:t>clinical excellence, affordable costs, modern technology and forward-looking research &amp; academics</a:t>
            </a:r>
            <a:r>
              <a:rPr lang="en-IN" b="0" i="0" dirty="0">
                <a:solidFill>
                  <a:srgbClr val="202124"/>
                </a:solidFill>
                <a:effectLst/>
                <a:latin typeface="Google Sans"/>
              </a:rPr>
              <a:t>.</a:t>
            </a:r>
            <a:endParaRPr lang="en-IN" b="0" i="0" dirty="0">
              <a:solidFill>
                <a:srgbClr val="202124"/>
              </a:solidFill>
              <a:effectLst/>
              <a:latin typeface="arial" panose="020B0604020202020204" pitchFamily="34" charset="0"/>
            </a:endParaRPr>
          </a:p>
          <a:p>
            <a:br>
              <a:rPr lang="en-IN" b="0" i="0" dirty="0">
                <a:solidFill>
                  <a:srgbClr val="202124"/>
                </a:solidFill>
                <a:effectLst/>
                <a:latin typeface="arial" panose="020B0604020202020204" pitchFamily="34" charset="0"/>
              </a:rPr>
            </a:br>
            <a:r>
              <a:rPr lang="en-IN" sz="1600" b="1" i="0" dirty="0">
                <a:solidFill>
                  <a:srgbClr val="202124"/>
                </a:solidFill>
                <a:effectLst/>
                <a:latin typeface="arial" panose="020B0604020202020204" pitchFamily="34" charset="0"/>
              </a:rPr>
              <a:t>Tagline : </a:t>
            </a:r>
            <a:r>
              <a:rPr lang="en-IN" i="0" dirty="0">
                <a:solidFill>
                  <a:srgbClr val="202124"/>
                </a:solidFill>
                <a:effectLst/>
                <a:latin typeface="arial" panose="020B0604020202020204" pitchFamily="34" charset="0"/>
              </a:rPr>
              <a:t>Your Greatest Wealth is Your Health</a:t>
            </a:r>
            <a:endParaRPr dirty="0"/>
          </a:p>
          <a:p>
            <a:pPr marL="0" lvl="0" indent="0" algn="l" rtl="0">
              <a:spcBef>
                <a:spcPts val="0"/>
              </a:spcBef>
              <a:spcAft>
                <a:spcPts val="0"/>
              </a:spcAft>
              <a:buNone/>
            </a:pPr>
            <a:endParaRPr dirty="0"/>
          </a:p>
        </p:txBody>
      </p:sp>
      <p:pic>
        <p:nvPicPr>
          <p:cNvPr id="6" name="Graphic 5">
            <a:extLst>
              <a:ext uri="{FF2B5EF4-FFF2-40B4-BE49-F238E27FC236}">
                <a16:creationId xmlns:a16="http://schemas.microsoft.com/office/drawing/2014/main" id="{C22AE52E-1932-BB96-6649-6AD360765D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232" y="2030730"/>
            <a:ext cx="1070474" cy="8337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FD46-9D44-28F4-4E58-37AB6D53CAA0}"/>
              </a:ext>
            </a:extLst>
          </p:cNvPr>
          <p:cNvSpPr>
            <a:spLocks noGrp="1"/>
          </p:cNvSpPr>
          <p:nvPr>
            <p:ph type="title"/>
          </p:nvPr>
        </p:nvSpPr>
        <p:spPr>
          <a:xfrm>
            <a:off x="311700" y="178420"/>
            <a:ext cx="8520600" cy="839305"/>
          </a:xfrm>
        </p:spPr>
        <p:txBody>
          <a:bodyPr>
            <a:normAutofit fontScale="90000"/>
          </a:bodyPr>
          <a:lstStyle/>
          <a:p>
            <a:pPr algn="ctr"/>
            <a:r>
              <a:rPr lang="en-IN" sz="1600" b="1" strike="noStrike" spc="-7" dirty="0">
                <a:solidFill>
                  <a:srgbClr val="434343"/>
                </a:solidFill>
                <a:latin typeface="Arial"/>
                <a:ea typeface="DejaVu Sans"/>
              </a:rPr>
              <a:t>Part</a:t>
            </a:r>
            <a:r>
              <a:rPr lang="en-IN" sz="1600" b="1" strike="noStrike" spc="9" dirty="0">
                <a:solidFill>
                  <a:srgbClr val="434343"/>
                </a:solidFill>
                <a:latin typeface="Arial"/>
                <a:ea typeface="DejaVu Sans"/>
              </a:rPr>
              <a:t> </a:t>
            </a:r>
            <a:r>
              <a:rPr lang="en-IN" sz="1600" b="1" strike="noStrike" spc="-7" dirty="0">
                <a:solidFill>
                  <a:srgbClr val="434343"/>
                </a:solidFill>
                <a:latin typeface="Arial"/>
                <a:ea typeface="DejaVu Sans"/>
              </a:rPr>
              <a:t>4: </a:t>
            </a:r>
            <a:r>
              <a:rPr lang="en-IN" sz="1600" b="1" strike="noStrike" spc="-15" dirty="0">
                <a:solidFill>
                  <a:srgbClr val="434343"/>
                </a:solidFill>
                <a:latin typeface="Arial"/>
                <a:ea typeface="DejaVu Sans"/>
              </a:rPr>
              <a:t>Content</a:t>
            </a:r>
            <a:r>
              <a:rPr lang="en-IN" sz="1600" b="1" strike="noStrike" spc="66" dirty="0">
                <a:solidFill>
                  <a:srgbClr val="434343"/>
                </a:solidFill>
                <a:latin typeface="Arial"/>
                <a:ea typeface="DejaVu Sans"/>
              </a:rPr>
              <a:t> </a:t>
            </a:r>
            <a:r>
              <a:rPr lang="en-IN" sz="1600" b="1" strike="noStrike" spc="-12" dirty="0">
                <a:solidFill>
                  <a:srgbClr val="434343"/>
                </a:solidFill>
                <a:latin typeface="Arial"/>
                <a:ea typeface="DejaVu Sans"/>
              </a:rPr>
              <a:t>Creation</a:t>
            </a:r>
            <a:r>
              <a:rPr lang="en-IN" sz="1600" b="1" strike="noStrike" spc="41" dirty="0">
                <a:solidFill>
                  <a:srgbClr val="434343"/>
                </a:solidFill>
                <a:latin typeface="Arial"/>
                <a:ea typeface="DejaVu Sans"/>
              </a:rPr>
              <a:t> </a:t>
            </a:r>
            <a:r>
              <a:rPr lang="en-IN" sz="1600" b="1" strike="noStrike" spc="-12" dirty="0">
                <a:solidFill>
                  <a:srgbClr val="434343"/>
                </a:solidFill>
                <a:latin typeface="Arial"/>
                <a:ea typeface="DejaVu Sans"/>
              </a:rPr>
              <a:t>and</a:t>
            </a:r>
            <a:r>
              <a:rPr lang="en-IN" sz="1600" b="1" strike="noStrike" spc="15" dirty="0">
                <a:solidFill>
                  <a:srgbClr val="434343"/>
                </a:solidFill>
                <a:latin typeface="Arial"/>
                <a:ea typeface="DejaVu Sans"/>
              </a:rPr>
              <a:t> </a:t>
            </a:r>
            <a:r>
              <a:rPr lang="en-IN" sz="1600" b="1" strike="noStrike" spc="-12" dirty="0">
                <a:solidFill>
                  <a:srgbClr val="434343"/>
                </a:solidFill>
                <a:latin typeface="Arial"/>
                <a:ea typeface="DejaVu Sans"/>
              </a:rPr>
              <a:t>Curation</a:t>
            </a:r>
            <a:r>
              <a:rPr lang="en-IN" sz="1600" b="1" strike="noStrike" spc="41" dirty="0">
                <a:solidFill>
                  <a:srgbClr val="434343"/>
                </a:solidFill>
                <a:latin typeface="Arial"/>
                <a:ea typeface="DejaVu Sans"/>
              </a:rPr>
              <a:t> </a:t>
            </a:r>
            <a:r>
              <a:rPr lang="en-IN" sz="1600" b="1" strike="noStrike" spc="-12" dirty="0">
                <a:solidFill>
                  <a:srgbClr val="434343"/>
                </a:solidFill>
                <a:latin typeface="Arial"/>
                <a:ea typeface="DejaVu Sans"/>
              </a:rPr>
              <a:t>(Post</a:t>
            </a:r>
            <a:r>
              <a:rPr lang="en-IN" sz="1600" b="1" strike="noStrike" spc="35" dirty="0">
                <a:solidFill>
                  <a:srgbClr val="434343"/>
                </a:solidFill>
                <a:latin typeface="Arial"/>
                <a:ea typeface="DejaVu Sans"/>
              </a:rPr>
              <a:t> </a:t>
            </a:r>
            <a:r>
              <a:rPr lang="en-IN" sz="1600" b="1" strike="noStrike" spc="-12" dirty="0">
                <a:solidFill>
                  <a:srgbClr val="434343"/>
                </a:solidFill>
                <a:latin typeface="Arial"/>
                <a:ea typeface="DejaVu Sans"/>
              </a:rPr>
              <a:t>creations,</a:t>
            </a:r>
            <a:r>
              <a:rPr lang="en-IN" sz="1600" b="1" strike="noStrike" spc="41" dirty="0">
                <a:solidFill>
                  <a:srgbClr val="434343"/>
                </a:solidFill>
                <a:latin typeface="Arial"/>
                <a:ea typeface="DejaVu Sans"/>
              </a:rPr>
              <a:t> </a:t>
            </a:r>
            <a:r>
              <a:rPr lang="en-IN" sz="1600" b="1" strike="noStrike" spc="-12" dirty="0">
                <a:solidFill>
                  <a:srgbClr val="434343"/>
                </a:solidFill>
                <a:latin typeface="Arial"/>
                <a:ea typeface="DejaVu Sans"/>
              </a:rPr>
              <a:t>Designs/Video</a:t>
            </a:r>
            <a:r>
              <a:rPr lang="en-IN" sz="1600" b="1" strike="noStrike" spc="86" dirty="0">
                <a:solidFill>
                  <a:srgbClr val="434343"/>
                </a:solidFill>
                <a:latin typeface="Arial"/>
                <a:ea typeface="DejaVu Sans"/>
              </a:rPr>
              <a:t> </a:t>
            </a:r>
            <a:r>
              <a:rPr lang="en-IN" sz="1600" b="1" strike="noStrike" spc="-12" dirty="0">
                <a:solidFill>
                  <a:srgbClr val="434343"/>
                </a:solidFill>
                <a:latin typeface="Arial"/>
                <a:ea typeface="DejaVu Sans"/>
              </a:rPr>
              <a:t>Editing,</a:t>
            </a:r>
            <a:r>
              <a:rPr lang="en-IN" sz="1600" b="1" strike="noStrike" spc="46" dirty="0">
                <a:solidFill>
                  <a:srgbClr val="434343"/>
                </a:solidFill>
                <a:latin typeface="Arial"/>
                <a:ea typeface="DejaVu Sans"/>
              </a:rPr>
              <a:t> </a:t>
            </a:r>
            <a:r>
              <a:rPr lang="en-IN" sz="1600" b="1" strike="noStrike" spc="-21" dirty="0">
                <a:solidFill>
                  <a:srgbClr val="434343"/>
                </a:solidFill>
                <a:latin typeface="Arial"/>
                <a:ea typeface="DejaVu Sans"/>
              </a:rPr>
              <a:t>Ad</a:t>
            </a:r>
            <a:r>
              <a:rPr lang="en-IN" sz="1600" b="1" strike="noStrike" spc="41" dirty="0">
                <a:solidFill>
                  <a:srgbClr val="434343"/>
                </a:solidFill>
                <a:latin typeface="Arial"/>
                <a:ea typeface="DejaVu Sans"/>
              </a:rPr>
              <a:t> </a:t>
            </a:r>
            <a:r>
              <a:rPr lang="en-IN" sz="1600" b="1" strike="noStrike" spc="-12" dirty="0">
                <a:solidFill>
                  <a:srgbClr val="434343"/>
                </a:solidFill>
                <a:latin typeface="Arial"/>
                <a:ea typeface="DejaVu Sans"/>
              </a:rPr>
              <a:t>Campaigns</a:t>
            </a:r>
            <a:r>
              <a:rPr lang="en-IN" sz="1600" b="1" strike="noStrike" spc="66" dirty="0">
                <a:solidFill>
                  <a:srgbClr val="434343"/>
                </a:solidFill>
                <a:latin typeface="Arial"/>
                <a:ea typeface="DejaVu Sans"/>
              </a:rPr>
              <a:t> </a:t>
            </a:r>
            <a:r>
              <a:rPr lang="en-IN" sz="1600" b="1" strike="noStrike" spc="-15" dirty="0">
                <a:solidFill>
                  <a:srgbClr val="434343"/>
                </a:solidFill>
                <a:latin typeface="Arial"/>
                <a:ea typeface="DejaVu Sans"/>
              </a:rPr>
              <a:t>over </a:t>
            </a:r>
            <a:r>
              <a:rPr lang="en-IN" sz="1600" b="1" strike="noStrike" spc="-375" dirty="0">
                <a:solidFill>
                  <a:srgbClr val="434343"/>
                </a:solidFill>
                <a:latin typeface="Arial"/>
                <a:ea typeface="DejaVu Sans"/>
              </a:rPr>
              <a:t> </a:t>
            </a:r>
            <a:r>
              <a:rPr lang="en-IN" sz="1600" b="1" strike="noStrike" spc="-12" dirty="0">
                <a:solidFill>
                  <a:srgbClr val="434343"/>
                </a:solidFill>
                <a:latin typeface="Arial"/>
                <a:ea typeface="DejaVu Sans"/>
              </a:rPr>
              <a:t>Social</a:t>
            </a:r>
            <a:r>
              <a:rPr lang="en-IN" sz="1600" b="1" strike="noStrike" spc="26" dirty="0">
                <a:solidFill>
                  <a:srgbClr val="434343"/>
                </a:solidFill>
                <a:latin typeface="Arial"/>
                <a:ea typeface="DejaVu Sans"/>
              </a:rPr>
              <a:t> </a:t>
            </a:r>
            <a:r>
              <a:rPr lang="en-IN" sz="1600" b="1" strike="noStrike" spc="-12" dirty="0">
                <a:solidFill>
                  <a:srgbClr val="434343"/>
                </a:solidFill>
                <a:latin typeface="Arial"/>
                <a:ea typeface="DejaVu Sans"/>
              </a:rPr>
              <a:t>Media</a:t>
            </a:r>
            <a:r>
              <a:rPr lang="en-IN" sz="1600" b="1" strike="noStrike" spc="-15" dirty="0">
                <a:solidFill>
                  <a:srgbClr val="434343"/>
                </a:solidFill>
                <a:latin typeface="Arial"/>
                <a:ea typeface="DejaVu Sans"/>
              </a:rPr>
              <a:t> and</a:t>
            </a:r>
            <a:r>
              <a:rPr lang="en-IN" sz="1600" b="1" strike="noStrike" spc="26" dirty="0">
                <a:solidFill>
                  <a:srgbClr val="434343"/>
                </a:solidFill>
                <a:latin typeface="Arial"/>
                <a:ea typeface="DejaVu Sans"/>
              </a:rPr>
              <a:t> </a:t>
            </a:r>
            <a:r>
              <a:rPr lang="en-IN" sz="1600" b="1" strike="noStrike" spc="-7" dirty="0">
                <a:solidFill>
                  <a:srgbClr val="434343"/>
                </a:solidFill>
                <a:latin typeface="Arial"/>
                <a:ea typeface="DejaVu Sans"/>
              </a:rPr>
              <a:t>Email</a:t>
            </a:r>
            <a:r>
              <a:rPr lang="en-IN" sz="1600" b="1" strike="noStrike" spc="-12" dirty="0">
                <a:solidFill>
                  <a:srgbClr val="434343"/>
                </a:solidFill>
                <a:latin typeface="Arial"/>
                <a:ea typeface="DejaVu Sans"/>
              </a:rPr>
              <a:t> </a:t>
            </a:r>
            <a:r>
              <a:rPr lang="en-IN" sz="1600" b="1" strike="noStrike" spc="-15" dirty="0">
                <a:solidFill>
                  <a:srgbClr val="434343"/>
                </a:solidFill>
                <a:latin typeface="Arial"/>
                <a:ea typeface="DejaVu Sans"/>
              </a:rPr>
              <a:t>Ideation</a:t>
            </a:r>
            <a:r>
              <a:rPr lang="en-IN" sz="1600" b="1" strike="noStrike" spc="49" dirty="0">
                <a:solidFill>
                  <a:srgbClr val="434343"/>
                </a:solidFill>
                <a:latin typeface="Arial"/>
                <a:ea typeface="DejaVu Sans"/>
              </a:rPr>
              <a:t> </a:t>
            </a:r>
            <a:r>
              <a:rPr lang="en-IN" sz="1600" b="1" strike="noStrike" spc="-15" dirty="0">
                <a:solidFill>
                  <a:srgbClr val="434343"/>
                </a:solidFill>
                <a:latin typeface="Arial"/>
                <a:ea typeface="DejaVu Sans"/>
              </a:rPr>
              <a:t>and</a:t>
            </a:r>
            <a:r>
              <a:rPr lang="en-IN" sz="1600" b="1" strike="noStrike" spc="1" dirty="0">
                <a:solidFill>
                  <a:srgbClr val="434343"/>
                </a:solidFill>
                <a:latin typeface="Arial"/>
                <a:ea typeface="DejaVu Sans"/>
              </a:rPr>
              <a:t> </a:t>
            </a:r>
            <a:r>
              <a:rPr lang="en-IN" sz="1600" b="1" strike="noStrike" spc="-12" dirty="0">
                <a:solidFill>
                  <a:srgbClr val="434343"/>
                </a:solidFill>
                <a:latin typeface="Arial"/>
                <a:ea typeface="DejaVu Sans"/>
              </a:rPr>
              <a:t>Creation)</a:t>
            </a:r>
            <a:br>
              <a:rPr lang="en-IN" sz="1600" b="0" strike="noStrike" spc="-1" dirty="0">
                <a:latin typeface="Arial"/>
              </a:rPr>
            </a:br>
            <a:endParaRPr lang="en-IN" sz="1600" b="1" dirty="0"/>
          </a:p>
        </p:txBody>
      </p:sp>
      <p:sp>
        <p:nvSpPr>
          <p:cNvPr id="3" name="Text Placeholder 2">
            <a:extLst>
              <a:ext uri="{FF2B5EF4-FFF2-40B4-BE49-F238E27FC236}">
                <a16:creationId xmlns:a16="http://schemas.microsoft.com/office/drawing/2014/main" id="{F88C137C-B4F4-1CD6-AA62-A40FF239DCD6}"/>
              </a:ext>
            </a:extLst>
          </p:cNvPr>
          <p:cNvSpPr>
            <a:spLocks noGrp="1"/>
          </p:cNvSpPr>
          <p:nvPr>
            <p:ph type="body" idx="1"/>
          </p:nvPr>
        </p:nvSpPr>
        <p:spPr>
          <a:xfrm>
            <a:off x="311700" y="840059"/>
            <a:ext cx="8520600" cy="3728815"/>
          </a:xfrm>
        </p:spPr>
        <p:txBody>
          <a:bodyPr/>
          <a:lstStyle/>
          <a:p>
            <a:pPr marL="114300" indent="0">
              <a:buNone/>
            </a:pPr>
            <a:r>
              <a:rPr lang="en-GB" b="1" dirty="0">
                <a:solidFill>
                  <a:schemeClr val="dk1"/>
                </a:solidFill>
              </a:rPr>
              <a:t>Format</a:t>
            </a:r>
            <a:r>
              <a:rPr lang="en-GB" b="1" dirty="0"/>
              <a:t> 3 </a:t>
            </a:r>
            <a:r>
              <a:rPr lang="en-GB" sz="1800" b="1" strike="noStrike" spc="-7" dirty="0">
                <a:solidFill>
                  <a:srgbClr val="000000"/>
                </a:solidFill>
                <a:latin typeface="Microsoft Sans Serif"/>
                <a:ea typeface="DejaVu Sans"/>
              </a:rPr>
              <a:t>Creative</a:t>
            </a:r>
          </a:p>
          <a:p>
            <a:pPr marL="114300" indent="0">
              <a:buNone/>
            </a:pPr>
            <a:endParaRPr lang="en-GB" b="1" dirty="0"/>
          </a:p>
          <a:p>
            <a:pPr marL="114300" indent="0">
              <a:buNone/>
            </a:pPr>
            <a:r>
              <a:rPr lang="en-US" sz="1600" b="1" dirty="0"/>
              <a:t>Title :</a:t>
            </a:r>
            <a:r>
              <a:rPr lang="en-US" sz="1600" dirty="0"/>
              <a:t>"Transforming Healthcare: Apollo Hospitals’ </a:t>
            </a:r>
          </a:p>
          <a:p>
            <a:pPr marL="114300" indent="0">
              <a:buNone/>
            </a:pPr>
            <a:r>
              <a:rPr lang="en-US" sz="1600" dirty="0"/>
              <a:t>          Journey of Excellence“</a:t>
            </a:r>
          </a:p>
          <a:p>
            <a:pPr marL="114300" indent="0">
              <a:buNone/>
            </a:pPr>
            <a:r>
              <a:rPr lang="en-IN" sz="1600" b="1" dirty="0"/>
              <a:t>Aim :</a:t>
            </a:r>
            <a:r>
              <a:rPr lang="en-US" sz="1600" i="0" dirty="0">
                <a:effectLst/>
                <a:latin typeface="Söhne"/>
              </a:rPr>
              <a:t>"Apollo Hospital: Nurturing Health, Embracing Life</a:t>
            </a:r>
            <a:r>
              <a:rPr lang="en-US" sz="1600" b="1" i="0" dirty="0">
                <a:effectLst/>
                <a:latin typeface="Söhne"/>
              </a:rPr>
              <a:t>“</a:t>
            </a:r>
          </a:p>
          <a:p>
            <a:pPr marL="114300" indent="0">
              <a:buNone/>
            </a:pPr>
            <a:r>
              <a:rPr lang="en-IN" sz="1600" b="1" dirty="0"/>
              <a:t>Date : </a:t>
            </a:r>
            <a:r>
              <a:rPr lang="en-IN" sz="1400" dirty="0"/>
              <a:t>21</a:t>
            </a:r>
            <a:r>
              <a:rPr lang="en-IN" sz="1400" baseline="30000" dirty="0"/>
              <a:t>st</a:t>
            </a:r>
            <a:r>
              <a:rPr lang="en-IN" sz="1400" dirty="0"/>
              <a:t>   august 2023</a:t>
            </a:r>
          </a:p>
          <a:p>
            <a:pPr marL="114300" indent="0">
              <a:buNone/>
            </a:pPr>
            <a:r>
              <a:rPr lang="en-IN" sz="1600" b="1" dirty="0"/>
              <a:t>Idea : </a:t>
            </a:r>
            <a:r>
              <a:rPr lang="en-US" sz="1600" b="0" i="0" dirty="0">
                <a:solidFill>
                  <a:srgbClr val="374151"/>
                </a:solidFill>
                <a:effectLst/>
                <a:latin typeface="Söhne"/>
              </a:rPr>
              <a:t>Apollo Hospital: The Brand Identity ,</a:t>
            </a:r>
            <a:r>
              <a:rPr lang="en-IN" sz="1600" b="0" i="0" dirty="0">
                <a:solidFill>
                  <a:srgbClr val="374151"/>
                </a:solidFill>
                <a:effectLst/>
                <a:latin typeface="Söhne"/>
              </a:rPr>
              <a:t>Nurturing </a:t>
            </a:r>
          </a:p>
          <a:p>
            <a:pPr marL="114300" indent="0">
              <a:buNone/>
            </a:pPr>
            <a:r>
              <a:rPr lang="en-IN" sz="1600" dirty="0">
                <a:solidFill>
                  <a:srgbClr val="374151"/>
                </a:solidFill>
                <a:latin typeface="Söhne"/>
              </a:rPr>
              <a:t>            </a:t>
            </a:r>
            <a:r>
              <a:rPr lang="en-IN" sz="1600" b="0" i="0" dirty="0">
                <a:solidFill>
                  <a:srgbClr val="374151"/>
                </a:solidFill>
                <a:effectLst/>
                <a:latin typeface="Söhne"/>
              </a:rPr>
              <a:t>Health , Embracing Life , Patient-Centric Care</a:t>
            </a:r>
          </a:p>
          <a:p>
            <a:pPr marL="114300" indent="0">
              <a:buNone/>
            </a:pPr>
            <a:endParaRPr lang="en-IN" sz="1600" dirty="0">
              <a:solidFill>
                <a:srgbClr val="374151"/>
              </a:solidFill>
              <a:latin typeface="Söhne"/>
            </a:endParaRPr>
          </a:p>
          <a:p>
            <a:pPr marL="114300" indent="0">
              <a:buNone/>
            </a:pPr>
            <a:r>
              <a:rPr lang="en-IN" sz="1600" b="1" dirty="0">
                <a:solidFill>
                  <a:srgbClr val="374151"/>
                </a:solidFill>
                <a:latin typeface="Söhne"/>
              </a:rPr>
              <a:t>Topic : </a:t>
            </a:r>
            <a:r>
              <a:rPr lang="en-US" sz="1600" i="0" dirty="0">
                <a:effectLst/>
                <a:latin typeface="Söhne"/>
              </a:rPr>
              <a:t>Nurturing Health, Embracing Life</a:t>
            </a:r>
            <a:endParaRPr lang="en-US" sz="1600" b="1" i="0" dirty="0">
              <a:effectLst/>
              <a:latin typeface="Söhne"/>
            </a:endParaRPr>
          </a:p>
          <a:p>
            <a:pPr marL="114300" indent="0">
              <a:buNone/>
            </a:pPr>
            <a:endParaRPr lang="en-IN" sz="1600" b="1" dirty="0"/>
          </a:p>
        </p:txBody>
      </p:sp>
      <p:pic>
        <p:nvPicPr>
          <p:cNvPr id="5" name="Picture 4">
            <a:extLst>
              <a:ext uri="{FF2B5EF4-FFF2-40B4-BE49-F238E27FC236}">
                <a16:creationId xmlns:a16="http://schemas.microsoft.com/office/drawing/2014/main" id="{70B741B8-5ED9-E81F-5A9F-41473CC10A67}"/>
              </a:ext>
            </a:extLst>
          </p:cNvPr>
          <p:cNvPicPr>
            <a:picLocks noChangeAspect="1"/>
          </p:cNvPicPr>
          <p:nvPr/>
        </p:nvPicPr>
        <p:blipFill>
          <a:blip r:embed="rId2"/>
          <a:stretch>
            <a:fillRect/>
          </a:stretch>
        </p:blipFill>
        <p:spPr>
          <a:xfrm>
            <a:off x="5493774" y="958732"/>
            <a:ext cx="3399503" cy="3790249"/>
          </a:xfrm>
          <a:prstGeom prst="rect">
            <a:avLst/>
          </a:prstGeom>
        </p:spPr>
      </p:pic>
    </p:spTree>
    <p:extLst>
      <p:ext uri="{BB962C8B-B14F-4D97-AF65-F5344CB8AC3E}">
        <p14:creationId xmlns:p14="http://schemas.microsoft.com/office/powerpoint/2010/main" val="334375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2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a:solidFill>
                <a:srgbClr val="0E101A"/>
              </a:solidFill>
            </a:endParaRPr>
          </a:p>
          <a:p>
            <a:pPr marL="457200" lvl="0" indent="0" algn="l" rtl="0">
              <a:lnSpc>
                <a:spcPct val="115000"/>
              </a:lnSpc>
              <a:spcBef>
                <a:spcPts val="0"/>
              </a:spcBef>
              <a:spcAft>
                <a:spcPts val="0"/>
              </a:spcAft>
              <a:buNone/>
            </a:pPr>
            <a:r>
              <a:rPr lang="en-GB" sz="1300">
                <a:solidFill>
                  <a:srgbClr val="0E101A"/>
                </a:solidFill>
              </a:rPr>
              <a:t>Utilize the Stories feature on Instagram for three consecutive days. Share behind-the-scenes glimpses, polls, quizzes, or sneak peeks etc to encourage audience participation. Once uploaded use the story highlight feature on Instagram and save the 3 story with an appropriate name for each.</a:t>
            </a:r>
            <a:br>
              <a:rPr lang="en-GB" sz="1300">
                <a:solidFill>
                  <a:srgbClr val="0E101A"/>
                </a:solidFill>
              </a:rPr>
            </a:br>
            <a:br>
              <a:rPr lang="en-GB" sz="1300">
                <a:solidFill>
                  <a:srgbClr val="0E101A"/>
                </a:solidFill>
              </a:rPr>
            </a:br>
            <a:r>
              <a:rPr lang="en-GB" sz="1300" b="1">
                <a:solidFill>
                  <a:srgbClr val="0E101A"/>
                </a:solidFill>
              </a:rPr>
              <a:t>Note:</a:t>
            </a:r>
            <a:br>
              <a:rPr lang="en-GB" sz="1300">
                <a:solidFill>
                  <a:srgbClr val="0E101A"/>
                </a:solidFill>
              </a:rPr>
            </a:br>
            <a:r>
              <a:rPr lang="en-GB" sz="1300">
                <a:solidFill>
                  <a:srgbClr val="0E101A"/>
                </a:solidFill>
              </a:rPr>
              <a:t>Once done monitor the performance of the posts and Stories using the insight tool and analyze the engagement metrics (likes, comments, shares, impressions, etc.). Based on the analysis, mention the strategies and areas for improvement. </a:t>
            </a:r>
            <a:endParaRPr sz="1300">
              <a:solidFill>
                <a:srgbClr val="0E101A"/>
              </a:solidFill>
            </a:endParaRPr>
          </a:p>
        </p:txBody>
      </p:sp>
      <p:sp>
        <p:nvSpPr>
          <p:cNvPr id="116" name="Google Shape;116;p23"/>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dirty="0">
              <a:solidFill>
                <a:srgbClr val="434343"/>
              </a:solidFill>
            </a:endParaRPr>
          </a:p>
          <a:p>
            <a:pPr marL="0" lvl="0" indent="0" algn="l" rtl="0">
              <a:spcBef>
                <a:spcPts val="0"/>
              </a:spcBef>
              <a:spcAft>
                <a:spcPts val="0"/>
              </a:spcAft>
              <a:buNone/>
            </a:pPr>
            <a:endParaRPr sz="2700" dirty="0"/>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80E0-A205-710A-4986-C511AB35344C}"/>
              </a:ext>
            </a:extLst>
          </p:cNvPr>
          <p:cNvSpPr>
            <a:spLocks noGrp="1"/>
          </p:cNvSpPr>
          <p:nvPr>
            <p:ph type="title"/>
          </p:nvPr>
        </p:nvSpPr>
        <p:spPr>
          <a:xfrm>
            <a:off x="311700" y="178325"/>
            <a:ext cx="8520600" cy="572700"/>
          </a:xfrm>
        </p:spPr>
        <p:txBody>
          <a:bodyPr>
            <a:noAutofit/>
          </a:bodyPr>
          <a:lstStyle/>
          <a:p>
            <a:pPr algn="ctr"/>
            <a:r>
              <a:rPr lang="en-US" sz="1400" b="1" dirty="0">
                <a:solidFill>
                  <a:srgbClr val="434343"/>
                </a:solidFill>
              </a:rPr>
              <a:t>Part 4: Content Creation and Curation (Post creations, Designs/Video Editing, Ad Campaigns over Social Media and Email Ideation and Creation) </a:t>
            </a:r>
            <a:br>
              <a:rPr lang="en-US" sz="1400" b="1" dirty="0"/>
            </a:br>
            <a:endParaRPr lang="en-IN" sz="1400" b="1" dirty="0"/>
          </a:p>
        </p:txBody>
      </p:sp>
      <p:sp>
        <p:nvSpPr>
          <p:cNvPr id="3" name="Text Placeholder 2">
            <a:extLst>
              <a:ext uri="{FF2B5EF4-FFF2-40B4-BE49-F238E27FC236}">
                <a16:creationId xmlns:a16="http://schemas.microsoft.com/office/drawing/2014/main" id="{271AD3FA-4390-7C38-D560-E1E1BBD63384}"/>
              </a:ext>
            </a:extLst>
          </p:cNvPr>
          <p:cNvSpPr>
            <a:spLocks noGrp="1"/>
          </p:cNvSpPr>
          <p:nvPr>
            <p:ph type="body" idx="1"/>
          </p:nvPr>
        </p:nvSpPr>
        <p:spPr>
          <a:xfrm>
            <a:off x="311700" y="625711"/>
            <a:ext cx="8520600" cy="3416400"/>
          </a:xfrm>
        </p:spPr>
        <p:txBody>
          <a:bodyPr/>
          <a:lstStyle/>
          <a:p>
            <a:pPr marL="114300" indent="0" algn="ctr">
              <a:buNone/>
            </a:pPr>
            <a:r>
              <a:rPr lang="en-GB" sz="2800" b="1" dirty="0">
                <a:solidFill>
                  <a:srgbClr val="434343"/>
                </a:solidFill>
              </a:rPr>
              <a:t>Instagram Story</a:t>
            </a:r>
          </a:p>
          <a:p>
            <a:pPr marL="114300" indent="0">
              <a:buNone/>
            </a:pPr>
            <a:endParaRPr lang="en-IN" dirty="0"/>
          </a:p>
        </p:txBody>
      </p:sp>
      <p:pic>
        <p:nvPicPr>
          <p:cNvPr id="5" name="Picture 4">
            <a:extLst>
              <a:ext uri="{FF2B5EF4-FFF2-40B4-BE49-F238E27FC236}">
                <a16:creationId xmlns:a16="http://schemas.microsoft.com/office/drawing/2014/main" id="{8D2DE2B5-1FF0-5BFD-9D49-33223452F9F1}"/>
              </a:ext>
            </a:extLst>
          </p:cNvPr>
          <p:cNvPicPr>
            <a:picLocks noChangeAspect="1"/>
          </p:cNvPicPr>
          <p:nvPr/>
        </p:nvPicPr>
        <p:blipFill>
          <a:blip r:embed="rId2"/>
          <a:stretch>
            <a:fillRect/>
          </a:stretch>
        </p:blipFill>
        <p:spPr>
          <a:xfrm>
            <a:off x="6231195" y="1325878"/>
            <a:ext cx="2686172" cy="3817621"/>
          </a:xfrm>
          <a:prstGeom prst="rect">
            <a:avLst/>
          </a:prstGeom>
        </p:spPr>
      </p:pic>
      <p:pic>
        <p:nvPicPr>
          <p:cNvPr id="7" name="Picture 6">
            <a:extLst>
              <a:ext uri="{FF2B5EF4-FFF2-40B4-BE49-F238E27FC236}">
                <a16:creationId xmlns:a16="http://schemas.microsoft.com/office/drawing/2014/main" id="{7369B1DE-CDD9-B766-F562-145F3B527357}"/>
              </a:ext>
            </a:extLst>
          </p:cNvPr>
          <p:cNvPicPr>
            <a:picLocks noChangeAspect="1"/>
          </p:cNvPicPr>
          <p:nvPr/>
        </p:nvPicPr>
        <p:blipFill>
          <a:blip r:embed="rId3"/>
          <a:stretch>
            <a:fillRect/>
          </a:stretch>
        </p:blipFill>
        <p:spPr>
          <a:xfrm>
            <a:off x="3228914" y="1325880"/>
            <a:ext cx="2789695" cy="3639295"/>
          </a:xfrm>
          <a:prstGeom prst="rect">
            <a:avLst/>
          </a:prstGeom>
        </p:spPr>
      </p:pic>
      <p:pic>
        <p:nvPicPr>
          <p:cNvPr id="9" name="Picture 8">
            <a:extLst>
              <a:ext uri="{FF2B5EF4-FFF2-40B4-BE49-F238E27FC236}">
                <a16:creationId xmlns:a16="http://schemas.microsoft.com/office/drawing/2014/main" id="{46F52BC0-DA0A-7B39-BF25-7F110AAE01CE}"/>
              </a:ext>
            </a:extLst>
          </p:cNvPr>
          <p:cNvPicPr>
            <a:picLocks noChangeAspect="1"/>
          </p:cNvPicPr>
          <p:nvPr/>
        </p:nvPicPr>
        <p:blipFill>
          <a:blip r:embed="rId4"/>
          <a:stretch>
            <a:fillRect/>
          </a:stretch>
        </p:blipFill>
        <p:spPr>
          <a:xfrm>
            <a:off x="226634" y="1325880"/>
            <a:ext cx="2789695" cy="3639295"/>
          </a:xfrm>
          <a:prstGeom prst="rect">
            <a:avLst/>
          </a:prstGeom>
        </p:spPr>
      </p:pic>
    </p:spTree>
    <p:extLst>
      <p:ext uri="{BB962C8B-B14F-4D97-AF65-F5344CB8AC3E}">
        <p14:creationId xmlns:p14="http://schemas.microsoft.com/office/powerpoint/2010/main" val="368342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23" name="Google Shape;123;p24"/>
          <p:cNvSpPr txBox="1"/>
          <p:nvPr/>
        </p:nvSpPr>
        <p:spPr>
          <a:xfrm>
            <a:off x="478200" y="1214500"/>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Canva 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endParaRPr dirty="0"/>
          </a:p>
        </p:txBody>
      </p:sp>
      <p:sp>
        <p:nvSpPr>
          <p:cNvPr id="124" name="Google Shape;124;p24"/>
          <p:cNvSpPr txBox="1"/>
          <p:nvPr/>
        </p:nvSpPr>
        <p:spPr>
          <a:xfrm>
            <a:off x="766950" y="838886"/>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2" name="WhatsApp Video 2023-08-04 at 13.39.28">
            <a:hlinkClick r:id="" action="ppaction://media"/>
            <a:extLst>
              <a:ext uri="{FF2B5EF4-FFF2-40B4-BE49-F238E27FC236}">
                <a16:creationId xmlns:a16="http://schemas.microsoft.com/office/drawing/2014/main" id="{E5B201DC-9A8E-0499-33DE-CDFC6D2EDB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2195287"/>
            <a:ext cx="4876800" cy="2531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269841" y="674613"/>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478200" y="2523731"/>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
        <p:nvSpPr>
          <p:cNvPr id="131" name="Google Shape;131;p25"/>
          <p:cNvSpPr txBox="1"/>
          <p:nvPr/>
        </p:nvSpPr>
        <p:spPr>
          <a:xfrm>
            <a:off x="766950" y="1709141"/>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
        <p:nvSpPr>
          <p:cNvPr id="4" name="AutoShape 2">
            <a:extLst>
              <a:ext uri="{FF2B5EF4-FFF2-40B4-BE49-F238E27FC236}">
                <a16:creationId xmlns:a16="http://schemas.microsoft.com/office/drawing/2014/main" id="{2F559191-0491-BFDA-B060-95779C83222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572000" y="1882419"/>
            <a:ext cx="4269658" cy="2646848"/>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600" b="1" dirty="0">
                <a:solidFill>
                  <a:schemeClr val="dk1"/>
                </a:solidFill>
              </a:rPr>
              <a:t>Brand awareness campaign:</a:t>
            </a:r>
          </a:p>
          <a:p>
            <a:pPr marL="457200" lvl="0" indent="0" algn="l" rtl="0">
              <a:spcBef>
                <a:spcPts val="0"/>
              </a:spcBef>
              <a:spcAft>
                <a:spcPts val="0"/>
              </a:spcAft>
              <a:buNone/>
            </a:pPr>
            <a:endParaRPr lang="en-GB" sz="1600" b="1" dirty="0">
              <a:solidFill>
                <a:schemeClr val="dk1"/>
              </a:solidFill>
            </a:endParaRPr>
          </a:p>
          <a:p>
            <a:pPr marL="457200" lvl="0" indent="0" algn="l" rtl="0">
              <a:spcBef>
                <a:spcPts val="0"/>
              </a:spcBef>
              <a:spcAft>
                <a:spcPts val="0"/>
              </a:spcAft>
              <a:buNone/>
            </a:pPr>
            <a:r>
              <a:rPr lang="en-GB" sz="1600" b="1" dirty="0">
                <a:solidFill>
                  <a:schemeClr val="dk1"/>
                </a:solidFill>
              </a:rPr>
              <a:t>Targeting: </a:t>
            </a:r>
            <a:r>
              <a:rPr lang="en-GB" dirty="0">
                <a:solidFill>
                  <a:schemeClr val="dk1"/>
                </a:solidFill>
              </a:rPr>
              <a:t>Location: India, All genders,</a:t>
            </a:r>
          </a:p>
          <a:p>
            <a:pPr marL="457200"/>
            <a:r>
              <a:rPr lang="en-GB" dirty="0">
                <a:solidFill>
                  <a:schemeClr val="dk1"/>
                </a:solidFill>
              </a:rPr>
              <a:t>Interests: </a:t>
            </a:r>
            <a:r>
              <a:rPr lang="en-US" b="0" i="0" dirty="0">
                <a:solidFill>
                  <a:srgbClr val="1C1E21"/>
                </a:solidFill>
                <a:effectLst/>
                <a:latin typeface="Roboto" panose="020F0502020204030204" pitchFamily="2" charset="0"/>
              </a:rPr>
              <a:t>Hospitality industry, Hospitality management studies or Foodie</a:t>
            </a:r>
            <a:endParaRPr lang="en-US" b="0" i="0" dirty="0">
              <a:solidFill>
                <a:srgbClr val="1C1E21"/>
              </a:solidFill>
              <a:effectLst/>
              <a:latin typeface="inherit"/>
            </a:endParaRPr>
          </a:p>
          <a:p>
            <a:pPr marL="457200" lvl="0" indent="0" algn="l" rtl="0">
              <a:spcBef>
                <a:spcPts val="0"/>
              </a:spcBef>
              <a:spcAft>
                <a:spcPts val="0"/>
              </a:spcAft>
              <a:buNone/>
            </a:pPr>
            <a:endParaRPr lang="en-GB" dirty="0">
              <a:solidFill>
                <a:schemeClr val="dk1"/>
              </a:solidFill>
            </a:endParaRPr>
          </a:p>
          <a:p>
            <a:pPr marL="457200" lvl="0" indent="0" algn="l" rtl="0">
              <a:spcBef>
                <a:spcPts val="0"/>
              </a:spcBef>
              <a:spcAft>
                <a:spcPts val="0"/>
              </a:spcAft>
              <a:buNone/>
            </a:pPr>
            <a:r>
              <a:rPr lang="en-IN" b="0" i="0" dirty="0">
                <a:solidFill>
                  <a:srgbClr val="000000"/>
                </a:solidFill>
                <a:effectLst/>
                <a:latin typeface="-apple-system"/>
                <a:hlinkClick r:id="rId3"/>
              </a:rPr>
              <a:t>https://www.instagram.com/p/Cvbq_YaPtxG/?utm_source=ig_web_copy_link&amp;igshid=MzRlODBiNWFlZA==</a:t>
            </a:r>
            <a:endParaRPr lang="en-IN" b="0" i="0" dirty="0">
              <a:solidFill>
                <a:srgbClr val="000000"/>
              </a:solidFill>
              <a:effectLst/>
              <a:latin typeface="-apple-system"/>
            </a:endParaRPr>
          </a:p>
          <a:p>
            <a:pPr marL="457200" lvl="0" indent="0" algn="l" rtl="0">
              <a:spcBef>
                <a:spcPts val="0"/>
              </a:spcBef>
              <a:spcAft>
                <a:spcPts val="0"/>
              </a:spcAft>
              <a:buNone/>
            </a:pPr>
            <a:endParaRPr lang="en-IN" b="0" i="0" dirty="0">
              <a:solidFill>
                <a:srgbClr val="000000"/>
              </a:solidFill>
              <a:effectLst/>
              <a:latin typeface="-apple-system"/>
            </a:endParaRPr>
          </a:p>
          <a:p>
            <a:pPr marL="457200" lvl="0" indent="0" algn="l" rtl="0">
              <a:spcBef>
                <a:spcPts val="0"/>
              </a:spcBef>
              <a:spcAft>
                <a:spcPts val="0"/>
              </a:spcAft>
              <a:buNone/>
            </a:pPr>
            <a:endParaRPr dirty="0"/>
          </a:p>
        </p:txBody>
      </p:sp>
      <p:sp>
        <p:nvSpPr>
          <p:cNvPr id="131" name="Google Shape;131;p25"/>
          <p:cNvSpPr txBox="1"/>
          <p:nvPr/>
        </p:nvSpPr>
        <p:spPr>
          <a:xfrm>
            <a:off x="766950" y="1281450"/>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id="{1F8802F1-E6B6-E052-1926-9A476E8EB050}"/>
              </a:ext>
            </a:extLst>
          </p:cNvPr>
          <p:cNvPicPr>
            <a:picLocks noChangeAspect="1"/>
          </p:cNvPicPr>
          <p:nvPr/>
        </p:nvPicPr>
        <p:blipFill>
          <a:blip r:embed="rId4"/>
          <a:stretch>
            <a:fillRect/>
          </a:stretch>
        </p:blipFill>
        <p:spPr>
          <a:xfrm>
            <a:off x="766950" y="1821724"/>
            <a:ext cx="3118543" cy="3215096"/>
          </a:xfrm>
          <a:prstGeom prst="rect">
            <a:avLst/>
          </a:prstGeom>
        </p:spPr>
      </p:pic>
    </p:spTree>
    <p:extLst>
      <p:ext uri="{BB962C8B-B14F-4D97-AF65-F5344CB8AC3E}">
        <p14:creationId xmlns:p14="http://schemas.microsoft.com/office/powerpoint/2010/main" val="2422668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419600" y="1809663"/>
            <a:ext cx="4392561" cy="2646848"/>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600" b="1" dirty="0">
                <a:solidFill>
                  <a:schemeClr val="dk1"/>
                </a:solidFill>
              </a:rPr>
              <a:t>Driving website traffic:</a:t>
            </a:r>
          </a:p>
          <a:p>
            <a:pPr marL="457200" lvl="0" indent="0" algn="l" rtl="0">
              <a:spcBef>
                <a:spcPts val="0"/>
              </a:spcBef>
              <a:spcAft>
                <a:spcPts val="0"/>
              </a:spcAft>
              <a:buNone/>
            </a:pPr>
            <a:endParaRPr lang="en-GB" sz="1600" b="1" dirty="0">
              <a:solidFill>
                <a:schemeClr val="dk1"/>
              </a:solidFill>
            </a:endParaRPr>
          </a:p>
          <a:p>
            <a:pPr marL="457200" lvl="0" indent="0" algn="l" rtl="0">
              <a:spcBef>
                <a:spcPts val="0"/>
              </a:spcBef>
              <a:spcAft>
                <a:spcPts val="0"/>
              </a:spcAft>
              <a:buNone/>
            </a:pPr>
            <a:r>
              <a:rPr lang="en-GB" sz="1600" b="1" dirty="0">
                <a:solidFill>
                  <a:schemeClr val="dk1"/>
                </a:solidFill>
              </a:rPr>
              <a:t>Targeting : </a:t>
            </a:r>
            <a:r>
              <a:rPr lang="en-GB" dirty="0">
                <a:solidFill>
                  <a:schemeClr val="dk1"/>
                </a:solidFill>
              </a:rPr>
              <a:t>Location: India, All genders,</a:t>
            </a:r>
          </a:p>
          <a:p>
            <a:pPr marL="457200"/>
            <a:r>
              <a:rPr lang="en-GB" dirty="0">
                <a:solidFill>
                  <a:schemeClr val="dk1"/>
                </a:solidFill>
              </a:rPr>
              <a:t>Interests: Clinical trial (health &amp; medical),</a:t>
            </a:r>
          </a:p>
          <a:p>
            <a:pPr marL="457200"/>
            <a:r>
              <a:rPr lang="en-IN" dirty="0"/>
              <a:t>General Hospital (television show), Laboratory (science)</a:t>
            </a:r>
          </a:p>
          <a:p>
            <a:pPr marL="457200"/>
            <a:endParaRPr dirty="0"/>
          </a:p>
          <a:p>
            <a:pPr marL="457200" lvl="0" indent="0" algn="l" rtl="0">
              <a:spcBef>
                <a:spcPts val="0"/>
              </a:spcBef>
              <a:spcAft>
                <a:spcPts val="0"/>
              </a:spcAft>
              <a:buNone/>
            </a:pPr>
            <a:r>
              <a:rPr lang="en-IN" b="0" i="0" dirty="0">
                <a:solidFill>
                  <a:srgbClr val="000000"/>
                </a:solidFill>
                <a:effectLst/>
                <a:latin typeface="-apple-system"/>
                <a:hlinkClick r:id="rId3"/>
              </a:rPr>
              <a:t>https://www.instagram.com/p/CvboQQCPZ8S/?utm_source=ig_web_copy_link&amp;igshid=MzRlODBiNWFlZA==</a:t>
            </a:r>
            <a:endParaRPr lang="en-IN" b="0" i="0" dirty="0">
              <a:solidFill>
                <a:srgbClr val="000000"/>
              </a:solidFill>
              <a:effectLst/>
              <a:latin typeface="-apple-system"/>
            </a:endParaRPr>
          </a:p>
          <a:p>
            <a:pPr marL="457200" lvl="0" indent="0" algn="l" rtl="0">
              <a:spcBef>
                <a:spcPts val="0"/>
              </a:spcBef>
              <a:spcAft>
                <a:spcPts val="0"/>
              </a:spcAft>
              <a:buNone/>
            </a:pPr>
            <a:endParaRPr dirty="0"/>
          </a:p>
        </p:txBody>
      </p:sp>
      <p:sp>
        <p:nvSpPr>
          <p:cNvPr id="131" name="Google Shape;131;p25"/>
          <p:cNvSpPr txBox="1"/>
          <p:nvPr/>
        </p:nvSpPr>
        <p:spPr>
          <a:xfrm>
            <a:off x="766950" y="10147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
        <p:nvSpPr>
          <p:cNvPr id="4" name="AutoShape 2">
            <a:extLst>
              <a:ext uri="{FF2B5EF4-FFF2-40B4-BE49-F238E27FC236}">
                <a16:creationId xmlns:a16="http://schemas.microsoft.com/office/drawing/2014/main" id="{2F559191-0491-BFDA-B060-95779C83222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D619CAF1-7717-488D-E94F-2CD089D5AC28}"/>
              </a:ext>
            </a:extLst>
          </p:cNvPr>
          <p:cNvPicPr>
            <a:picLocks noChangeAspect="1"/>
          </p:cNvPicPr>
          <p:nvPr/>
        </p:nvPicPr>
        <p:blipFill>
          <a:blip r:embed="rId4"/>
          <a:stretch>
            <a:fillRect/>
          </a:stretch>
        </p:blipFill>
        <p:spPr>
          <a:xfrm>
            <a:off x="766950" y="1657654"/>
            <a:ext cx="2639927" cy="3437550"/>
          </a:xfrm>
          <a:prstGeom prst="rect">
            <a:avLst/>
          </a:prstGeom>
        </p:spPr>
      </p:pic>
    </p:spTree>
    <p:extLst>
      <p:ext uri="{BB962C8B-B14F-4D97-AF65-F5344CB8AC3E}">
        <p14:creationId xmlns:p14="http://schemas.microsoft.com/office/powerpoint/2010/main" val="3870253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181350" y="1793925"/>
            <a:ext cx="4764852" cy="2492960"/>
          </a:xfrm>
          <a:prstGeom prst="rect">
            <a:avLst/>
          </a:prstGeom>
          <a:noFill/>
          <a:ln>
            <a:noFill/>
          </a:ln>
        </p:spPr>
        <p:txBody>
          <a:bodyPr spcFirstLastPara="1" wrap="square" lIns="91425" tIns="91425" rIns="91425" bIns="91425" anchor="t" anchorCtr="0">
            <a:spAutoFit/>
          </a:bodyPr>
          <a:lstStyle/>
          <a:p>
            <a:pPr marL="457200"/>
            <a:r>
              <a:rPr lang="en-GB" sz="1600" b="1" dirty="0">
                <a:solidFill>
                  <a:schemeClr val="dk1"/>
                </a:solidFill>
              </a:rPr>
              <a:t>Generating leads :</a:t>
            </a:r>
          </a:p>
          <a:p>
            <a:pPr marL="457200"/>
            <a:endParaRPr lang="en-GB" sz="1600" b="1" dirty="0">
              <a:solidFill>
                <a:schemeClr val="dk1"/>
              </a:solidFill>
            </a:endParaRPr>
          </a:p>
          <a:p>
            <a:pPr marL="457200" lvl="0" indent="0" algn="l" rtl="0">
              <a:spcBef>
                <a:spcPts val="0"/>
              </a:spcBef>
              <a:spcAft>
                <a:spcPts val="0"/>
              </a:spcAft>
              <a:buNone/>
            </a:pPr>
            <a:r>
              <a:rPr lang="en-GB" sz="1600" b="1" dirty="0"/>
              <a:t>Targeting: </a:t>
            </a:r>
            <a:r>
              <a:rPr lang="en-GB" dirty="0">
                <a:solidFill>
                  <a:schemeClr val="dk1"/>
                </a:solidFill>
              </a:rPr>
              <a:t>Location: India, All genders,</a:t>
            </a:r>
          </a:p>
          <a:p>
            <a:pPr marL="457200"/>
            <a:r>
              <a:rPr lang="en-GB" dirty="0">
                <a:solidFill>
                  <a:schemeClr val="dk1"/>
                </a:solidFill>
              </a:rPr>
              <a:t>Interests: , General Hospital , Health &amp; wellness , Medicine.</a:t>
            </a:r>
          </a:p>
          <a:p>
            <a:pPr marL="457200"/>
            <a:endParaRPr lang="en-US" b="0" i="0" dirty="0">
              <a:solidFill>
                <a:srgbClr val="1C1E21"/>
              </a:solidFill>
              <a:effectLst/>
              <a:latin typeface="inherit"/>
            </a:endParaRPr>
          </a:p>
          <a:p>
            <a:pPr marL="457200" lvl="0" indent="0" algn="l" rtl="0">
              <a:spcBef>
                <a:spcPts val="0"/>
              </a:spcBef>
              <a:spcAft>
                <a:spcPts val="0"/>
              </a:spcAft>
              <a:buNone/>
            </a:pPr>
            <a:endParaRPr lang="en-GB" dirty="0">
              <a:solidFill>
                <a:schemeClr val="dk1"/>
              </a:solidFill>
            </a:endParaRPr>
          </a:p>
          <a:p>
            <a:pPr marL="457200"/>
            <a:endParaRPr lang="en-GB" sz="1600" b="1" dirty="0"/>
          </a:p>
          <a:p>
            <a:pPr marL="457200" lvl="0" indent="0" algn="l" rtl="0">
              <a:spcBef>
                <a:spcPts val="0"/>
              </a:spcBef>
              <a:spcAft>
                <a:spcPts val="0"/>
              </a:spcAft>
              <a:buNone/>
            </a:pPr>
            <a:endParaRPr sz="1600" b="1" dirty="0"/>
          </a:p>
          <a:p>
            <a:pPr marL="457200" lvl="0" indent="0" algn="l" rtl="0">
              <a:spcBef>
                <a:spcPts val="0"/>
              </a:spcBef>
              <a:spcAft>
                <a:spcPts val="0"/>
              </a:spcAft>
              <a:buNone/>
            </a:pPr>
            <a:endParaRPr dirty="0"/>
          </a:p>
        </p:txBody>
      </p:sp>
      <p:sp>
        <p:nvSpPr>
          <p:cNvPr id="131" name="Google Shape;131;p25"/>
          <p:cNvSpPr txBox="1"/>
          <p:nvPr/>
        </p:nvSpPr>
        <p:spPr>
          <a:xfrm>
            <a:off x="766950" y="1060469"/>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
        <p:nvSpPr>
          <p:cNvPr id="4" name="AutoShape 2">
            <a:extLst>
              <a:ext uri="{FF2B5EF4-FFF2-40B4-BE49-F238E27FC236}">
                <a16:creationId xmlns:a16="http://schemas.microsoft.com/office/drawing/2014/main" id="{2F559191-0491-BFDA-B060-95779C83222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C0528435-1683-4149-0057-55E2F418F12A}"/>
              </a:ext>
            </a:extLst>
          </p:cNvPr>
          <p:cNvPicPr>
            <a:picLocks noChangeAspect="1"/>
          </p:cNvPicPr>
          <p:nvPr/>
        </p:nvPicPr>
        <p:blipFill>
          <a:blip r:embed="rId3"/>
          <a:srcRect/>
          <a:stretch/>
        </p:blipFill>
        <p:spPr>
          <a:xfrm>
            <a:off x="5531803" y="1060469"/>
            <a:ext cx="3044384" cy="3850743"/>
          </a:xfrm>
          <a:prstGeom prst="rect">
            <a:avLst/>
          </a:prstGeom>
        </p:spPr>
      </p:pic>
    </p:spTree>
    <p:extLst>
      <p:ext uri="{BB962C8B-B14F-4D97-AF65-F5344CB8AC3E}">
        <p14:creationId xmlns:p14="http://schemas.microsoft.com/office/powerpoint/2010/main" val="1186736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7" name="Google Shape;137;p26"/>
          <p:cNvSpPr txBox="1"/>
          <p:nvPr/>
        </p:nvSpPr>
        <p:spPr>
          <a:xfrm>
            <a:off x="478200" y="2022525"/>
            <a:ext cx="8187600" cy="1693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For every campaign clearly define:</a:t>
            </a:r>
            <a:endParaRPr b="1"/>
          </a:p>
          <a:p>
            <a:pPr marL="457200" lvl="0" indent="-317500" algn="l" rtl="0">
              <a:spcBef>
                <a:spcPts val="0"/>
              </a:spcBef>
              <a:spcAft>
                <a:spcPts val="0"/>
              </a:spcAft>
              <a:buSzPts val="1400"/>
              <a:buChar char="●"/>
            </a:pPr>
            <a:r>
              <a:rPr lang="en-GB" b="1"/>
              <a:t>Advertising Goals:</a:t>
            </a:r>
            <a:r>
              <a:rPr lang="en-GB"/>
              <a:t> increasing brand awareness, driving website traffic, or generating leads.</a:t>
            </a:r>
            <a:endParaRPr/>
          </a:p>
          <a:p>
            <a:pPr marL="457200" lvl="0" indent="-317500" algn="l" rtl="0">
              <a:spcBef>
                <a:spcPts val="0"/>
              </a:spcBef>
              <a:spcAft>
                <a:spcPts val="0"/>
              </a:spcAft>
              <a:buSzPts val="1400"/>
              <a:buChar char="●"/>
            </a:pPr>
            <a:r>
              <a:rPr lang="en-GB" b="1"/>
              <a:t>Audience Targeting:</a:t>
            </a:r>
            <a:r>
              <a:rPr lang="en-GB"/>
              <a:t> Define the target audience for the ad campaigns based on demographics, interests, and behavior.</a:t>
            </a:r>
            <a:endParaRPr/>
          </a:p>
          <a:p>
            <a:pPr marL="457200" lvl="0" indent="-317500" algn="l" rtl="0">
              <a:spcBef>
                <a:spcPts val="0"/>
              </a:spcBef>
              <a:spcAft>
                <a:spcPts val="0"/>
              </a:spcAft>
              <a:buSzPts val="1400"/>
              <a:buChar char="●"/>
            </a:pPr>
            <a:r>
              <a:rPr lang="en-GB" b="1"/>
              <a:t>Ad Creation:</a:t>
            </a:r>
            <a:r>
              <a:rPr lang="en-GB"/>
              <a:t> Create visually appealing ad creatives, compelling ad copy and relevant call-to-action.</a:t>
            </a:r>
            <a:endParaRPr/>
          </a:p>
          <a:p>
            <a:pPr marL="45720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52294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696150" y="1594690"/>
            <a:ext cx="7610100" cy="4832062"/>
          </a:xfrm>
          <a:prstGeom prst="rect">
            <a:avLst/>
          </a:prstGeom>
          <a:noFill/>
          <a:ln>
            <a:noFill/>
          </a:ln>
        </p:spPr>
        <p:txBody>
          <a:bodyPr spcFirstLastPara="1" wrap="square" lIns="91425" tIns="91425" rIns="91425" bIns="91425" anchor="t" anchorCtr="0">
            <a:spAutoFit/>
          </a:bodyPr>
          <a:lstStyle/>
          <a:p>
            <a:pPr marL="139700">
              <a:buSzPts val="1400"/>
            </a:pPr>
            <a:r>
              <a:rPr lang="en-GB" b="1" dirty="0"/>
              <a:t>COMPANY/TOPIC for project: </a:t>
            </a:r>
            <a:r>
              <a:rPr lang="en-GB" dirty="0"/>
              <a:t>APOLLO HOSPITALS</a:t>
            </a:r>
          </a:p>
          <a:p>
            <a:pPr marL="457200" lvl="0" indent="-317500" algn="l" rtl="0">
              <a:spcBef>
                <a:spcPts val="0"/>
              </a:spcBef>
              <a:spcAft>
                <a:spcPts val="0"/>
              </a:spcAft>
              <a:buSzPts val="1400"/>
              <a:buChar char="●"/>
            </a:pPr>
            <a:r>
              <a:rPr lang="en-GB" b="1" dirty="0"/>
              <a:t>Brand Messaging:</a:t>
            </a:r>
            <a:r>
              <a:rPr lang="en-GB" dirty="0"/>
              <a:t> Informative &amp; Awareness</a:t>
            </a:r>
          </a:p>
          <a:p>
            <a:pPr marL="139700" lvl="0" algn="l" rtl="0">
              <a:spcBef>
                <a:spcPts val="0"/>
              </a:spcBef>
              <a:spcAft>
                <a:spcPts val="0"/>
              </a:spcAft>
              <a:buSzPts val="1400"/>
            </a:pPr>
            <a:r>
              <a:rPr lang="en-GB"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indent="-317500">
              <a:buSzPts val="1400"/>
              <a:buFont typeface="Arial"/>
              <a:buChar char="●"/>
            </a:pPr>
            <a:endParaRPr lang="en-GB" b="1" dirty="0"/>
          </a:p>
          <a:p>
            <a:pPr marL="457200" indent="-317500">
              <a:buSzPts val="1400"/>
              <a:buFont typeface="Arial"/>
              <a:buChar char="●"/>
            </a:pPr>
            <a:endParaRPr lang="en-GB" b="1" dirty="0"/>
          </a:p>
          <a:p>
            <a:pPr marL="457200" indent="-317500">
              <a:buSzPts val="1400"/>
              <a:buFont typeface="Arial"/>
              <a:buChar char="●"/>
            </a:pPr>
            <a:endParaRPr lang="en-GB" b="1" dirty="0"/>
          </a:p>
          <a:p>
            <a:pPr marL="457200" indent="-317500">
              <a:buSzPts val="1400"/>
              <a:buFont typeface="Arial"/>
              <a:buChar char="●"/>
            </a:pPr>
            <a:endParaRPr lang="en-GB" b="1" dirty="0"/>
          </a:p>
          <a:p>
            <a:pPr marL="139700">
              <a:buSzPts val="1400"/>
            </a:pPr>
            <a:r>
              <a:rPr lang="en-GB" sz="1200" dirty="0">
                <a:hlinkClick r:id="rId3"/>
              </a:rPr>
              <a:t>https://www.instagram.com/p/CrQeevuKPAG/?utm_source=ig_web_copy_link&amp;igshid=MzRlODBiNWFlZA==</a:t>
            </a:r>
            <a:endParaRPr lang="en-GB" sz="1200" dirty="0"/>
          </a:p>
          <a:p>
            <a:pPr marL="139700">
              <a:buSzPts val="1400"/>
            </a:pPr>
            <a:endParaRPr lang="en-GB" sz="1200" dirty="0"/>
          </a:p>
          <a:p>
            <a:pPr marL="457200" indent="-317500">
              <a:buSzPts val="1400"/>
              <a:buFont typeface="Arial"/>
              <a:buChar char="●"/>
            </a:pPr>
            <a:r>
              <a:rPr lang="en-GB" b="1" dirty="0"/>
              <a:t>Tagline: </a:t>
            </a:r>
            <a:r>
              <a:rPr lang="en-IN" i="0" dirty="0">
                <a:solidFill>
                  <a:srgbClr val="000000"/>
                </a:solidFill>
                <a:effectLst/>
                <a:latin typeface="-apple-system"/>
              </a:rPr>
              <a:t>India, let’s be #BeProHealth</a:t>
            </a:r>
          </a:p>
          <a:p>
            <a:pPr marL="139700" lvl="0" algn="l" rtl="0">
              <a:spcBef>
                <a:spcPts val="0"/>
              </a:spcBef>
              <a:spcAft>
                <a:spcPts val="0"/>
              </a:spcAft>
              <a:buSzPts val="1400"/>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E1BCD454-0779-48DB-8BA5-E590D9C8617B}"/>
              </a:ext>
            </a:extLst>
          </p:cNvPr>
          <p:cNvPicPr>
            <a:picLocks noChangeAspect="1"/>
          </p:cNvPicPr>
          <p:nvPr/>
        </p:nvPicPr>
        <p:blipFill>
          <a:blip r:embed="rId4"/>
          <a:stretch>
            <a:fillRect/>
          </a:stretch>
        </p:blipFill>
        <p:spPr>
          <a:xfrm>
            <a:off x="1268129" y="2293782"/>
            <a:ext cx="2761179" cy="184462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766950" y="160572"/>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emailer image)</a:t>
            </a:r>
            <a:endParaRPr sz="1900" dirty="0"/>
          </a:p>
        </p:txBody>
      </p:sp>
      <p:pic>
        <p:nvPicPr>
          <p:cNvPr id="3" name="Picture 2">
            <a:extLst>
              <a:ext uri="{FF2B5EF4-FFF2-40B4-BE49-F238E27FC236}">
                <a16:creationId xmlns:a16="http://schemas.microsoft.com/office/drawing/2014/main" id="{C25F7CF2-3F80-BDA0-98B5-70182D97B756}"/>
              </a:ext>
            </a:extLst>
          </p:cNvPr>
          <p:cNvPicPr>
            <a:picLocks noChangeAspect="1"/>
          </p:cNvPicPr>
          <p:nvPr/>
        </p:nvPicPr>
        <p:blipFill>
          <a:blip r:embed="rId3"/>
          <a:stretch>
            <a:fillRect/>
          </a:stretch>
        </p:blipFill>
        <p:spPr>
          <a:xfrm>
            <a:off x="1066439" y="1224116"/>
            <a:ext cx="2660346" cy="3919384"/>
          </a:xfrm>
          <a:prstGeom prst="rect">
            <a:avLst/>
          </a:prstGeom>
        </p:spPr>
      </p:pic>
      <p:pic>
        <p:nvPicPr>
          <p:cNvPr id="5" name="Picture 4">
            <a:extLst>
              <a:ext uri="{FF2B5EF4-FFF2-40B4-BE49-F238E27FC236}">
                <a16:creationId xmlns:a16="http://schemas.microsoft.com/office/drawing/2014/main" id="{32A17FA0-9AA3-E6D4-4D28-72D992183BF3}"/>
              </a:ext>
            </a:extLst>
          </p:cNvPr>
          <p:cNvPicPr>
            <a:picLocks noChangeAspect="1"/>
          </p:cNvPicPr>
          <p:nvPr/>
        </p:nvPicPr>
        <p:blipFill>
          <a:blip r:embed="rId4"/>
          <a:stretch>
            <a:fillRect/>
          </a:stretch>
        </p:blipFill>
        <p:spPr>
          <a:xfrm>
            <a:off x="5213518" y="1224116"/>
            <a:ext cx="2947621" cy="39193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66950" y="197444"/>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3" name="Picture 2">
            <a:extLst>
              <a:ext uri="{FF2B5EF4-FFF2-40B4-BE49-F238E27FC236}">
                <a16:creationId xmlns:a16="http://schemas.microsoft.com/office/drawing/2014/main" id="{BF2DABE4-4867-B69B-5898-BA7A55DA1C70}"/>
              </a:ext>
            </a:extLst>
          </p:cNvPr>
          <p:cNvPicPr>
            <a:picLocks noChangeAspect="1"/>
          </p:cNvPicPr>
          <p:nvPr/>
        </p:nvPicPr>
        <p:blipFill>
          <a:blip r:embed="rId3"/>
          <a:stretch>
            <a:fillRect/>
          </a:stretch>
        </p:blipFill>
        <p:spPr>
          <a:xfrm>
            <a:off x="1043447" y="1194618"/>
            <a:ext cx="2544097" cy="3897261"/>
          </a:xfrm>
          <a:prstGeom prst="rect">
            <a:avLst/>
          </a:prstGeom>
        </p:spPr>
      </p:pic>
      <p:pic>
        <p:nvPicPr>
          <p:cNvPr id="5" name="Picture 4">
            <a:extLst>
              <a:ext uri="{FF2B5EF4-FFF2-40B4-BE49-F238E27FC236}">
                <a16:creationId xmlns:a16="http://schemas.microsoft.com/office/drawing/2014/main" id="{D7DAD77D-6BB5-4372-0F34-71A5400B8DDC}"/>
              </a:ext>
            </a:extLst>
          </p:cNvPr>
          <p:cNvPicPr>
            <a:picLocks noChangeAspect="1"/>
          </p:cNvPicPr>
          <p:nvPr/>
        </p:nvPicPr>
        <p:blipFill>
          <a:blip r:embed="rId4"/>
          <a:stretch>
            <a:fillRect/>
          </a:stretch>
        </p:blipFill>
        <p:spPr>
          <a:xfrm>
            <a:off x="5456903" y="1194617"/>
            <a:ext cx="2791894" cy="38972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0" y="198268"/>
            <a:ext cx="8858250" cy="504882"/>
          </a:xfrm>
          <a:prstGeom prst="rect">
            <a:avLst/>
          </a:prstGeom>
        </p:spPr>
        <p:txBody>
          <a:bodyPr spcFirstLastPara="1" vert="horz" wrap="square" lIns="0" tIns="9525" rIns="0" bIns="0" rtlCol="0" anchor="t" anchorCtr="0">
            <a:spAutoFit/>
          </a:bodyPr>
          <a:lstStyle/>
          <a:p>
            <a:pPr marL="9525" marR="3810" indent="209550" algn="ctr">
              <a:lnSpc>
                <a:spcPct val="109600"/>
              </a:lnSpc>
              <a:spcBef>
                <a:spcPts val="75"/>
              </a:spcBef>
            </a:pPr>
            <a:r>
              <a:rPr spc="-26" dirty="0"/>
              <a:t>Part </a:t>
            </a:r>
            <a:r>
              <a:rPr spc="-38" dirty="0"/>
              <a:t>4: </a:t>
            </a:r>
            <a:r>
              <a:rPr spc="-23" dirty="0"/>
              <a:t>Content </a:t>
            </a:r>
            <a:r>
              <a:rPr spc="-26" dirty="0"/>
              <a:t>Creation and </a:t>
            </a:r>
            <a:r>
              <a:rPr spc="-34" dirty="0"/>
              <a:t>Curation </a:t>
            </a:r>
            <a:r>
              <a:rPr spc="-26" dirty="0"/>
              <a:t>(Post </a:t>
            </a:r>
            <a:r>
              <a:rPr spc="-23" dirty="0"/>
              <a:t>creations, </a:t>
            </a:r>
            <a:r>
              <a:rPr spc="-26" dirty="0"/>
              <a:t>Designs/Video </a:t>
            </a:r>
            <a:r>
              <a:rPr spc="-23" dirty="0"/>
              <a:t> </a:t>
            </a:r>
            <a:r>
              <a:rPr spc="-30" dirty="0"/>
              <a:t>Editing,</a:t>
            </a:r>
            <a:br>
              <a:rPr lang="en-US" spc="-26" dirty="0"/>
            </a:br>
            <a:r>
              <a:rPr spc="-8" dirty="0"/>
              <a:t>Ad</a:t>
            </a:r>
            <a:r>
              <a:rPr spc="-30" dirty="0"/>
              <a:t> Campaigns</a:t>
            </a:r>
            <a:r>
              <a:rPr spc="-38" dirty="0"/>
              <a:t> </a:t>
            </a:r>
            <a:r>
              <a:rPr spc="-23" dirty="0"/>
              <a:t>over</a:t>
            </a:r>
            <a:r>
              <a:rPr spc="-49" dirty="0"/>
              <a:t> </a:t>
            </a:r>
            <a:r>
              <a:rPr spc="-23" dirty="0"/>
              <a:t>Social</a:t>
            </a:r>
            <a:r>
              <a:rPr spc="-56" dirty="0"/>
              <a:t> </a:t>
            </a:r>
            <a:r>
              <a:rPr spc="-23" dirty="0"/>
              <a:t>Media</a:t>
            </a:r>
            <a:r>
              <a:rPr spc="-68" dirty="0"/>
              <a:t> </a:t>
            </a:r>
            <a:r>
              <a:rPr spc="-26" dirty="0"/>
              <a:t>and</a:t>
            </a:r>
            <a:r>
              <a:rPr spc="-30" dirty="0"/>
              <a:t> </a:t>
            </a:r>
            <a:r>
              <a:rPr spc="-23" dirty="0"/>
              <a:t>Email</a:t>
            </a:r>
            <a:r>
              <a:rPr spc="-56" dirty="0"/>
              <a:t> </a:t>
            </a:r>
            <a:r>
              <a:rPr spc="-30" dirty="0"/>
              <a:t>Ideation</a:t>
            </a:r>
            <a:r>
              <a:rPr spc="-26" dirty="0"/>
              <a:t> and</a:t>
            </a:r>
            <a:r>
              <a:rPr spc="-105" dirty="0"/>
              <a:t> </a:t>
            </a:r>
            <a:r>
              <a:rPr spc="-19" dirty="0"/>
              <a:t>Creation)</a:t>
            </a:r>
          </a:p>
        </p:txBody>
      </p:sp>
      <p:sp>
        <p:nvSpPr>
          <p:cNvPr id="3" name="object 3"/>
          <p:cNvSpPr txBox="1"/>
          <p:nvPr/>
        </p:nvSpPr>
        <p:spPr>
          <a:xfrm>
            <a:off x="285750" y="773474"/>
            <a:ext cx="7922419" cy="459100"/>
          </a:xfrm>
          <a:prstGeom prst="rect">
            <a:avLst/>
          </a:prstGeom>
        </p:spPr>
        <p:txBody>
          <a:bodyPr vert="horz" wrap="square" lIns="0" tIns="22860" rIns="0" bIns="0" rtlCol="0">
            <a:spAutoFit/>
          </a:bodyPr>
          <a:lstStyle/>
          <a:p>
            <a:pPr marL="323850" marR="3810" indent="-314325">
              <a:lnSpc>
                <a:spcPts val="1650"/>
              </a:lnSpc>
              <a:spcBef>
                <a:spcPts val="180"/>
              </a:spcBef>
              <a:buFont typeface="Lucida Sans Unicode"/>
              <a:buChar char="●"/>
              <a:tabLst>
                <a:tab pos="323374" algn="l"/>
                <a:tab pos="323850" algn="l"/>
              </a:tabLst>
            </a:pPr>
            <a:r>
              <a:rPr sz="1425" spc="-26" dirty="0">
                <a:latin typeface="Roboto"/>
                <a:cs typeface="Roboto"/>
              </a:rPr>
              <a:t>Reflect</a:t>
            </a:r>
            <a:r>
              <a:rPr sz="1425" spc="11" dirty="0">
                <a:latin typeface="Roboto"/>
                <a:cs typeface="Roboto"/>
              </a:rPr>
              <a:t> </a:t>
            </a:r>
            <a:r>
              <a:rPr sz="1425" spc="-45" dirty="0">
                <a:latin typeface="Roboto"/>
                <a:cs typeface="Roboto"/>
              </a:rPr>
              <a:t>on</a:t>
            </a:r>
            <a:r>
              <a:rPr sz="1425" spc="-11" dirty="0">
                <a:latin typeface="Roboto"/>
                <a:cs typeface="Roboto"/>
              </a:rPr>
              <a:t> </a:t>
            </a:r>
            <a:r>
              <a:rPr sz="1425" spc="-30" dirty="0">
                <a:latin typeface="Roboto"/>
                <a:cs typeface="Roboto"/>
              </a:rPr>
              <a:t>the</a:t>
            </a:r>
            <a:r>
              <a:rPr sz="1425" spc="-53" dirty="0">
                <a:latin typeface="Roboto"/>
                <a:cs typeface="Roboto"/>
              </a:rPr>
              <a:t> </a:t>
            </a:r>
            <a:r>
              <a:rPr sz="1425" spc="-34" dirty="0">
                <a:latin typeface="Roboto"/>
                <a:cs typeface="Roboto"/>
              </a:rPr>
              <a:t>content</a:t>
            </a:r>
            <a:r>
              <a:rPr sz="1425" spc="-64" dirty="0">
                <a:latin typeface="Roboto"/>
                <a:cs typeface="Roboto"/>
              </a:rPr>
              <a:t> </a:t>
            </a:r>
            <a:r>
              <a:rPr sz="1425" spc="-26" dirty="0">
                <a:latin typeface="Roboto"/>
                <a:cs typeface="Roboto"/>
              </a:rPr>
              <a:t>creation</a:t>
            </a:r>
            <a:r>
              <a:rPr sz="1425" spc="-86" dirty="0">
                <a:latin typeface="Roboto"/>
                <a:cs typeface="Roboto"/>
              </a:rPr>
              <a:t> </a:t>
            </a:r>
            <a:r>
              <a:rPr sz="1425" spc="-34" dirty="0">
                <a:latin typeface="Roboto"/>
                <a:cs typeface="Roboto"/>
              </a:rPr>
              <a:t>and</a:t>
            </a:r>
            <a:r>
              <a:rPr sz="1425" spc="-26" dirty="0">
                <a:latin typeface="Roboto"/>
                <a:cs typeface="Roboto"/>
              </a:rPr>
              <a:t> </a:t>
            </a:r>
            <a:r>
              <a:rPr sz="1425" spc="-34" dirty="0">
                <a:latin typeface="Roboto"/>
                <a:cs typeface="Roboto"/>
              </a:rPr>
              <a:t>curation</a:t>
            </a:r>
            <a:r>
              <a:rPr sz="1425" spc="-11" dirty="0">
                <a:latin typeface="Roboto"/>
                <a:cs typeface="Roboto"/>
              </a:rPr>
              <a:t> </a:t>
            </a:r>
            <a:r>
              <a:rPr sz="1425" spc="-30" dirty="0">
                <a:latin typeface="Roboto"/>
                <a:cs typeface="Roboto"/>
              </a:rPr>
              <a:t>process,</a:t>
            </a:r>
            <a:r>
              <a:rPr sz="1425" spc="-105" dirty="0">
                <a:latin typeface="Roboto"/>
                <a:cs typeface="Roboto"/>
              </a:rPr>
              <a:t> </a:t>
            </a:r>
            <a:r>
              <a:rPr sz="1425" spc="-34" dirty="0">
                <a:latin typeface="Roboto"/>
                <a:cs typeface="Roboto"/>
              </a:rPr>
              <a:t>discussing</a:t>
            </a:r>
            <a:r>
              <a:rPr sz="1425" spc="-23" dirty="0">
                <a:latin typeface="Roboto"/>
                <a:cs typeface="Roboto"/>
              </a:rPr>
              <a:t> </a:t>
            </a:r>
            <a:r>
              <a:rPr sz="1425" spc="-30" dirty="0">
                <a:latin typeface="Roboto"/>
                <a:cs typeface="Roboto"/>
              </a:rPr>
              <a:t>the</a:t>
            </a:r>
            <a:r>
              <a:rPr sz="1425" spc="-53" dirty="0">
                <a:latin typeface="Roboto"/>
                <a:cs typeface="Roboto"/>
              </a:rPr>
              <a:t> </a:t>
            </a:r>
            <a:r>
              <a:rPr sz="1425" spc="-30" dirty="0">
                <a:latin typeface="Roboto"/>
                <a:cs typeface="Roboto"/>
              </a:rPr>
              <a:t>challenges</a:t>
            </a:r>
            <a:r>
              <a:rPr sz="1425" spc="-109" dirty="0">
                <a:latin typeface="Roboto"/>
                <a:cs typeface="Roboto"/>
              </a:rPr>
              <a:t> </a:t>
            </a:r>
            <a:r>
              <a:rPr sz="1425" spc="-15" dirty="0">
                <a:latin typeface="Roboto"/>
                <a:cs typeface="Roboto"/>
              </a:rPr>
              <a:t>faced</a:t>
            </a:r>
            <a:r>
              <a:rPr sz="1425" spc="-26" dirty="0">
                <a:latin typeface="Roboto"/>
                <a:cs typeface="Roboto"/>
              </a:rPr>
              <a:t> </a:t>
            </a:r>
            <a:r>
              <a:rPr sz="1425" spc="-34" dirty="0">
                <a:latin typeface="Roboto"/>
                <a:cs typeface="Roboto"/>
              </a:rPr>
              <a:t>and </a:t>
            </a:r>
            <a:r>
              <a:rPr sz="1425" spc="-344" dirty="0">
                <a:latin typeface="Roboto"/>
                <a:cs typeface="Roboto"/>
              </a:rPr>
              <a:t> </a:t>
            </a:r>
            <a:r>
              <a:rPr sz="1425" spc="-38" dirty="0">
                <a:latin typeface="Roboto"/>
                <a:cs typeface="Roboto"/>
              </a:rPr>
              <a:t>lessons</a:t>
            </a:r>
            <a:r>
              <a:rPr sz="1425" spc="-45" dirty="0">
                <a:latin typeface="Roboto"/>
                <a:cs typeface="Roboto"/>
              </a:rPr>
              <a:t> </a:t>
            </a:r>
            <a:r>
              <a:rPr sz="1425" spc="-26" dirty="0">
                <a:latin typeface="Roboto"/>
                <a:cs typeface="Roboto"/>
              </a:rPr>
              <a:t>learned.</a:t>
            </a:r>
            <a:endParaRPr sz="1425" dirty="0">
              <a:latin typeface="Roboto"/>
              <a:cs typeface="Roboto"/>
            </a:endParaRPr>
          </a:p>
        </p:txBody>
      </p:sp>
      <p:sp>
        <p:nvSpPr>
          <p:cNvPr id="4" name="Rectangle 3">
            <a:extLst>
              <a:ext uri="{FF2B5EF4-FFF2-40B4-BE49-F238E27FC236}">
                <a16:creationId xmlns:a16="http://schemas.microsoft.com/office/drawing/2014/main" id="{841593F9-48DB-4FB0-A39D-D0EB38F8DFAD}"/>
              </a:ext>
            </a:extLst>
          </p:cNvPr>
          <p:cNvSpPr/>
          <p:nvPr/>
        </p:nvSpPr>
        <p:spPr>
          <a:xfrm>
            <a:off x="285750" y="1405802"/>
            <a:ext cx="8343900" cy="3539430"/>
          </a:xfrm>
          <a:prstGeom prst="rect">
            <a:avLst/>
          </a:prstGeom>
        </p:spPr>
        <p:txBody>
          <a:bodyPr wrap="square">
            <a:spAutoFit/>
          </a:bodyPr>
          <a:lstStyle/>
          <a:p>
            <a:pPr marL="247050"/>
            <a:r>
              <a:rPr lang="en-US" b="1" dirty="0"/>
              <a:t>1. Consistency is Key: </a:t>
            </a:r>
            <a:r>
              <a:rPr lang="en-US" dirty="0"/>
              <a:t>Maintaining a consistent tone, style, and frequency of content across platforms helps reinforce brand identity and improves audience recall.</a:t>
            </a:r>
          </a:p>
          <a:p>
            <a:pPr marL="247050"/>
            <a:r>
              <a:rPr lang="en-US" b="1" dirty="0"/>
              <a:t>2.Visual Appeal: </a:t>
            </a:r>
            <a:r>
              <a:rPr lang="en-US" dirty="0"/>
              <a:t>Eye-catching visuals, well-designed graphics, and professionally edited videos can significantly enhance the impact of content and ad campaigns.</a:t>
            </a:r>
          </a:p>
          <a:p>
            <a:pPr marL="247050"/>
            <a:r>
              <a:rPr lang="en-US" b="1" dirty="0"/>
              <a:t>3. A/B Testing: </a:t>
            </a:r>
            <a:r>
              <a:rPr lang="en-US" dirty="0"/>
              <a:t>Regularly conducting A/B + tests for ad campaigns and email subject lines allows for data-driven optimization and better results.</a:t>
            </a:r>
          </a:p>
          <a:p>
            <a:pPr marL="247050"/>
            <a:r>
              <a:rPr lang="en-US" b="1" dirty="0"/>
              <a:t>4.Know our Audience:</a:t>
            </a:r>
            <a:r>
              <a:rPr lang="en-US" dirty="0"/>
              <a:t> Understanding the target audience's interests, pain points, and preferences is fundamental in creating relevant and engaging content.</a:t>
            </a:r>
          </a:p>
          <a:p>
            <a:pPr marL="247050"/>
            <a:r>
              <a:rPr lang="en-US" b="1" dirty="0"/>
              <a:t>5. Engage with the Audience</a:t>
            </a:r>
            <a:r>
              <a:rPr lang="en-US" dirty="0"/>
              <a:t>: Responding to comments, messages, and feedback from the audience fosters a sense of community and builds trust.</a:t>
            </a:r>
          </a:p>
          <a:p>
            <a:r>
              <a:rPr lang="en-US" b="1" dirty="0"/>
              <a:t>       6. Long-Term Approach: </a:t>
            </a:r>
            <a:r>
              <a:rPr lang="en-US" dirty="0"/>
              <a:t>Content creation and marketing are not one-time endeavors. A              long-term, strategic approach is necessary to build brand awareness and achieve sustainable growth.</a:t>
            </a:r>
          </a:p>
          <a:p>
            <a:r>
              <a:rPr lang="en-US" dirty="0"/>
              <a:t>                           In conclusion, content creation and curation, along with thoughtful design, video editing, and well-executed ad campaigns, play a pivotal role in a successful marketing strategy. By understanding the challenges and incorporating the lessons learned, businesses can create compelling content that resonates with their target audience and drives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07477" y="2376"/>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639337" y="301399"/>
            <a:ext cx="7419636" cy="486283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rtl="0">
              <a:spcBef>
                <a:spcPts val="0"/>
              </a:spcBef>
              <a:spcAft>
                <a:spcPts val="0"/>
              </a:spcAft>
              <a:buSzPts val="1400"/>
              <a:buChar char="●"/>
            </a:pPr>
            <a:endParaRPr lang="en-GB" b="1" dirty="0"/>
          </a:p>
          <a:p>
            <a:pPr marL="457200" lvl="0" indent="-317500" rtl="0">
              <a:spcBef>
                <a:spcPts val="0"/>
              </a:spcBef>
              <a:spcAft>
                <a:spcPts val="0"/>
              </a:spcAft>
              <a:buSzPts val="1400"/>
              <a:buChar char="●"/>
            </a:pPr>
            <a:r>
              <a:rPr lang="en-GB" b="1" dirty="0"/>
              <a:t>Competitor Analysis:</a:t>
            </a:r>
            <a:r>
              <a:rPr lang="en-GB" dirty="0"/>
              <a:t> Select three competitors operating in the same industry or niche as the chosen brand, examine their USPs and online communication.</a:t>
            </a:r>
            <a:endParaRPr dirty="0"/>
          </a:p>
          <a:p>
            <a:endParaRPr lang="en-GB" b="1" dirty="0"/>
          </a:p>
          <a:p>
            <a:r>
              <a:rPr lang="en-GB" b="1" dirty="0"/>
              <a:t>Competitor 1: </a:t>
            </a:r>
            <a:r>
              <a:rPr lang="en-IN" b="0" i="0" dirty="0">
                <a:solidFill>
                  <a:srgbClr val="202124"/>
                </a:solidFill>
                <a:effectLst/>
                <a:latin typeface="Google Sans"/>
              </a:rPr>
              <a:t>Aster DM Healthcare Ltd</a:t>
            </a:r>
          </a:p>
          <a:p>
            <a:r>
              <a:rPr lang="en-IN" dirty="0">
                <a:hlinkClick r:id="rId3"/>
              </a:rPr>
              <a:t>https://www.asterdmhealthcare.com/</a:t>
            </a:r>
            <a:endParaRPr lang="en-IN" dirty="0"/>
          </a:p>
          <a:p>
            <a:r>
              <a:rPr lang="en-IN" b="1" dirty="0"/>
              <a:t>USP</a:t>
            </a:r>
            <a:r>
              <a:rPr lang="en-IN" sz="1200" b="1" dirty="0"/>
              <a:t>: </a:t>
            </a:r>
            <a:r>
              <a:rPr lang="en-US" dirty="0"/>
              <a:t>clinical excellence of our doctors, advanced medical technologies, patient-centric care and uncompromising integrity</a:t>
            </a:r>
            <a:endParaRPr lang="en-IN" dirty="0"/>
          </a:p>
          <a:p>
            <a:pPr marL="0" lvl="0" indent="0" rtl="0">
              <a:spcBef>
                <a:spcPts val="0"/>
              </a:spcBef>
              <a:spcAft>
                <a:spcPts val="0"/>
              </a:spcAft>
              <a:buNone/>
            </a:pPr>
            <a:r>
              <a:rPr lang="en-IN" b="1" dirty="0"/>
              <a:t>Online communication : </a:t>
            </a:r>
            <a:r>
              <a:rPr lang="en-IN" dirty="0"/>
              <a:t>Provided toll free number and chat box</a:t>
            </a:r>
          </a:p>
          <a:p>
            <a:pPr marL="0" lvl="0" indent="0" rtl="0">
              <a:spcBef>
                <a:spcPts val="0"/>
              </a:spcBef>
              <a:spcAft>
                <a:spcPts val="0"/>
              </a:spcAft>
              <a:buNone/>
            </a:pPr>
            <a:endParaRPr b="1" dirty="0"/>
          </a:p>
          <a:p>
            <a:pPr marL="0" lvl="0" indent="0" rtl="0">
              <a:spcBef>
                <a:spcPts val="0"/>
              </a:spcBef>
              <a:spcAft>
                <a:spcPts val="0"/>
              </a:spcAft>
              <a:buNone/>
            </a:pPr>
            <a:r>
              <a:rPr lang="en-GB" b="1" dirty="0"/>
              <a:t>Competitor 2: </a:t>
            </a:r>
            <a:r>
              <a:rPr lang="en-US" b="0" i="0" dirty="0">
                <a:solidFill>
                  <a:srgbClr val="202124"/>
                </a:solidFill>
                <a:effectLst/>
                <a:latin typeface="Google Sans"/>
              </a:rPr>
              <a:t>Dr. Agarwal's Eye Hospital Ltd</a:t>
            </a:r>
            <a:endParaRPr b="1" dirty="0"/>
          </a:p>
          <a:p>
            <a:pPr marL="0" lvl="0" indent="0" rtl="0">
              <a:spcBef>
                <a:spcPts val="0"/>
              </a:spcBef>
              <a:spcAft>
                <a:spcPts val="0"/>
              </a:spcAft>
              <a:buNone/>
            </a:pPr>
            <a:r>
              <a:rPr lang="en-IN" dirty="0">
                <a:hlinkClick r:id="rId4"/>
              </a:rPr>
              <a:t>https://www.dragarwal.com/</a:t>
            </a:r>
            <a:endParaRPr lang="en-IN" dirty="0"/>
          </a:p>
          <a:p>
            <a:pPr marL="0" lvl="0" indent="0" rtl="0">
              <a:spcBef>
                <a:spcPts val="0"/>
              </a:spcBef>
              <a:spcAft>
                <a:spcPts val="0"/>
              </a:spcAft>
              <a:buNone/>
            </a:pPr>
            <a:r>
              <a:rPr lang="en-IN" b="1" dirty="0"/>
              <a:t>USP : </a:t>
            </a:r>
            <a:r>
              <a:rPr lang="en-US" sz="1200" b="1" i="0" dirty="0">
                <a:solidFill>
                  <a:srgbClr val="5F6368"/>
                </a:solidFill>
                <a:effectLst/>
                <a:latin typeface="arial" panose="020B0604020202020204" pitchFamily="34" charset="0"/>
              </a:rPr>
              <a:t>Dr</a:t>
            </a:r>
            <a:r>
              <a:rPr lang="en-US" sz="1200" b="0" i="0" dirty="0">
                <a:solidFill>
                  <a:srgbClr val="4D5156"/>
                </a:solidFill>
                <a:effectLst/>
                <a:latin typeface="arial" panose="020B0604020202020204" pitchFamily="34" charset="0"/>
              </a:rPr>
              <a:t>. </a:t>
            </a:r>
            <a:r>
              <a:rPr lang="en-US" sz="1200" b="1" i="0" dirty="0">
                <a:solidFill>
                  <a:srgbClr val="5F6368"/>
                </a:solidFill>
                <a:effectLst/>
                <a:latin typeface="arial" panose="020B0604020202020204" pitchFamily="34" charset="0"/>
              </a:rPr>
              <a:t>Agarwal’s eye hospital</a:t>
            </a:r>
            <a:r>
              <a:rPr lang="en-US" sz="1200" b="0" i="0" dirty="0">
                <a:solidFill>
                  <a:srgbClr val="4D5156"/>
                </a:solidFill>
                <a:effectLst/>
                <a:latin typeface="arial" panose="020B0604020202020204" pitchFamily="34" charset="0"/>
              </a:rPr>
              <a:t> with best </a:t>
            </a:r>
            <a:r>
              <a:rPr lang="en-US" sz="1200" b="1" i="0" dirty="0">
                <a:solidFill>
                  <a:srgbClr val="5F6368"/>
                </a:solidFill>
                <a:effectLst/>
                <a:latin typeface="arial" panose="020B0604020202020204" pitchFamily="34" charset="0"/>
              </a:rPr>
              <a:t>eye specialist</a:t>
            </a:r>
            <a:r>
              <a:rPr lang="en-US" sz="1200" b="0" i="0" dirty="0">
                <a:solidFill>
                  <a:srgbClr val="4D5156"/>
                </a:solidFill>
                <a:effectLst/>
                <a:latin typeface="arial" panose="020B0604020202020204" pitchFamily="34" charset="0"/>
              </a:rPr>
              <a:t> and 150+ hospitals in India providing best eye disease treatment since 1957.</a:t>
            </a:r>
            <a:endParaRPr sz="1200" b="1" dirty="0"/>
          </a:p>
          <a:p>
            <a:pPr marL="0" lvl="0" indent="0" rtl="0">
              <a:spcBef>
                <a:spcPts val="0"/>
              </a:spcBef>
              <a:spcAft>
                <a:spcPts val="0"/>
              </a:spcAft>
              <a:buNone/>
            </a:pPr>
            <a:r>
              <a:rPr lang="en-IN" b="1" dirty="0"/>
              <a:t>Online Communication : </a:t>
            </a:r>
            <a:r>
              <a:rPr lang="en-IN" dirty="0"/>
              <a:t>Provided official website URL and chat box</a:t>
            </a:r>
            <a:endParaRPr b="1" dirty="0"/>
          </a:p>
          <a:p>
            <a:pPr marL="0" lvl="0" indent="0" rtl="0">
              <a:spcBef>
                <a:spcPts val="0"/>
              </a:spcBef>
              <a:spcAft>
                <a:spcPts val="0"/>
              </a:spcAft>
              <a:buNone/>
            </a:pPr>
            <a:endParaRPr lang="en-GB" b="1" dirty="0"/>
          </a:p>
          <a:p>
            <a:pPr marL="0" lvl="0" indent="0" rtl="0">
              <a:spcBef>
                <a:spcPts val="0"/>
              </a:spcBef>
              <a:spcAft>
                <a:spcPts val="0"/>
              </a:spcAft>
              <a:buNone/>
            </a:pPr>
            <a:r>
              <a:rPr lang="en-GB" b="1" dirty="0"/>
              <a:t>Competitor 3: </a:t>
            </a:r>
            <a:r>
              <a:rPr lang="en-IN" b="0" i="0" dirty="0">
                <a:solidFill>
                  <a:srgbClr val="202124"/>
                </a:solidFill>
                <a:effectLst/>
                <a:latin typeface="Google Sans"/>
              </a:rPr>
              <a:t>ANG Lifesciences India Ltd.</a:t>
            </a:r>
          </a:p>
          <a:p>
            <a:pPr marL="0" lvl="0" indent="0" rtl="0">
              <a:spcBef>
                <a:spcPts val="0"/>
              </a:spcBef>
              <a:spcAft>
                <a:spcPts val="0"/>
              </a:spcAft>
              <a:buNone/>
            </a:pPr>
            <a:r>
              <a:rPr lang="en-IN" dirty="0">
                <a:hlinkClick r:id="rId5"/>
              </a:rPr>
              <a:t>https://anglifesciences.com/</a:t>
            </a:r>
            <a:endParaRPr lang="en-IN" dirty="0"/>
          </a:p>
          <a:p>
            <a:pPr marL="0" lvl="0" indent="0" rtl="0">
              <a:spcBef>
                <a:spcPts val="0"/>
              </a:spcBef>
              <a:spcAft>
                <a:spcPts val="0"/>
              </a:spcAft>
              <a:buNone/>
            </a:pPr>
            <a:r>
              <a:rPr lang="en-IN" b="1" dirty="0"/>
              <a:t>USP : </a:t>
            </a:r>
            <a:r>
              <a:rPr lang="en-US" sz="1200" b="0" i="0" dirty="0">
                <a:solidFill>
                  <a:srgbClr val="4D5156"/>
                </a:solidFill>
                <a:effectLst/>
                <a:latin typeface="arial" panose="020B0604020202020204" pitchFamily="34" charset="0"/>
              </a:rPr>
              <a:t>A WHO GMP CERTIFIED COMPANY​​ ANG Lifesciences is a fast growing organization with an ultra modern, fully integrated, dedicated </a:t>
            </a:r>
            <a:r>
              <a:rPr lang="en-US" sz="1200" b="1" i="0" dirty="0">
                <a:solidFill>
                  <a:srgbClr val="5F6368"/>
                </a:solidFill>
                <a:effectLst/>
                <a:latin typeface="arial" panose="020B0604020202020204" pitchFamily="34" charset="0"/>
              </a:rPr>
              <a:t>injectable Manufacturing</a:t>
            </a:r>
            <a:r>
              <a:rPr lang="en-US" sz="1200" b="0" i="0" dirty="0">
                <a:solidFill>
                  <a:srgbClr val="4D5156"/>
                </a:solidFill>
                <a:effectLst/>
                <a:latin typeface="arial" panose="020B0604020202020204" pitchFamily="34" charset="0"/>
              </a:rPr>
              <a:t> Facility</a:t>
            </a:r>
          </a:p>
          <a:p>
            <a:pPr marL="0" lvl="0" indent="0" rtl="0">
              <a:spcBef>
                <a:spcPts val="0"/>
              </a:spcBef>
              <a:spcAft>
                <a:spcPts val="0"/>
              </a:spcAft>
              <a:buNone/>
            </a:pPr>
            <a:r>
              <a:rPr lang="en-IN" b="1" dirty="0"/>
              <a:t>Online Communication : </a:t>
            </a:r>
            <a:r>
              <a:rPr lang="en-IN" dirty="0"/>
              <a:t>Provided contact number and email</a:t>
            </a:r>
            <a:endParaRPr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323357"/>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6" name="Google Shape;86;p18"/>
          <p:cNvSpPr txBox="1"/>
          <p:nvPr/>
        </p:nvSpPr>
        <p:spPr>
          <a:xfrm>
            <a:off x="882000" y="1136957"/>
            <a:ext cx="7380000" cy="38471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b="1" dirty="0"/>
              <a:t>APOLLO HOSPITALS</a:t>
            </a:r>
          </a:p>
          <a:p>
            <a:pPr marL="0" lvl="0" indent="0" algn="l" rtl="0">
              <a:spcBef>
                <a:spcPts val="0"/>
              </a:spcBef>
              <a:spcAft>
                <a:spcPts val="0"/>
              </a:spcAft>
              <a:buNone/>
            </a:pPr>
            <a:r>
              <a:rPr lang="en-GB" b="1" dirty="0"/>
              <a:t>Demographics :</a:t>
            </a:r>
          </a:p>
          <a:p>
            <a:pPr marL="0" lvl="0" indent="0" algn="l" rtl="0">
              <a:spcBef>
                <a:spcPts val="0"/>
              </a:spcBef>
              <a:spcAft>
                <a:spcPts val="0"/>
              </a:spcAft>
              <a:buNone/>
            </a:pPr>
            <a:r>
              <a:rPr lang="en-GB" dirty="0"/>
              <a:t>Age Range : All Age Groups</a:t>
            </a:r>
          </a:p>
          <a:p>
            <a:pPr marL="0" lvl="0" indent="0" algn="l" rtl="0">
              <a:spcBef>
                <a:spcPts val="0"/>
              </a:spcBef>
              <a:spcAft>
                <a:spcPts val="0"/>
              </a:spcAft>
              <a:buNone/>
            </a:pPr>
            <a:r>
              <a:rPr lang="en-GB" dirty="0"/>
              <a:t>Gender : All</a:t>
            </a:r>
          </a:p>
          <a:p>
            <a:pPr marL="0" lvl="0" indent="0" algn="l" rtl="0">
              <a:spcBef>
                <a:spcPts val="0"/>
              </a:spcBef>
              <a:spcAft>
                <a:spcPts val="0"/>
              </a:spcAft>
              <a:buNone/>
            </a:pPr>
            <a:r>
              <a:rPr lang="en-GB" dirty="0"/>
              <a:t>Marital Status : Both ( married/unmarried )</a:t>
            </a:r>
          </a:p>
          <a:p>
            <a:pPr marL="0" lvl="0" indent="0" algn="l" rtl="0">
              <a:spcBef>
                <a:spcPts val="0"/>
              </a:spcBef>
              <a:spcAft>
                <a:spcPts val="0"/>
              </a:spcAft>
              <a:buNone/>
            </a:pPr>
            <a:r>
              <a:rPr lang="en-GB" dirty="0"/>
              <a:t>Location : Over all World 	</a:t>
            </a:r>
          </a:p>
          <a:p>
            <a:pPr marL="0" lvl="0" indent="0" algn="l" rtl="0">
              <a:spcBef>
                <a:spcPts val="0"/>
              </a:spcBef>
              <a:spcAft>
                <a:spcPts val="0"/>
              </a:spcAft>
              <a:buNone/>
            </a:pPr>
            <a:r>
              <a:rPr lang="en-GB" b="1" dirty="0"/>
              <a:t>Information Gathering :</a:t>
            </a:r>
          </a:p>
          <a:p>
            <a:pPr marL="0" lvl="0" indent="0" algn="l" rtl="0">
              <a:spcBef>
                <a:spcPts val="0"/>
              </a:spcBef>
              <a:spcAft>
                <a:spcPts val="0"/>
              </a:spcAft>
              <a:buNone/>
            </a:pPr>
            <a:r>
              <a:rPr lang="en-IN" dirty="0"/>
              <a:t>How do they get their information : community</a:t>
            </a:r>
          </a:p>
          <a:p>
            <a:pPr marL="0" lvl="0" indent="0" algn="l" rtl="0">
              <a:spcBef>
                <a:spcPts val="0"/>
              </a:spcBef>
              <a:spcAft>
                <a:spcPts val="0"/>
              </a:spcAft>
              <a:buNone/>
            </a:pPr>
            <a:r>
              <a:rPr lang="en-IN" dirty="0"/>
              <a:t>Platforms, You tube Ads, FB &amp; Instagram Ads</a:t>
            </a:r>
          </a:p>
          <a:p>
            <a:pPr marL="0" lvl="0" indent="0" algn="l" rtl="0">
              <a:spcBef>
                <a:spcPts val="0"/>
              </a:spcBef>
              <a:spcAft>
                <a:spcPts val="0"/>
              </a:spcAft>
              <a:buNone/>
            </a:pPr>
            <a:r>
              <a:rPr lang="en-IN" b="1" dirty="0"/>
              <a:t>Values / Fears :</a:t>
            </a:r>
          </a:p>
          <a:p>
            <a:pPr marL="0" lvl="0" indent="0" algn="l" rtl="0">
              <a:spcBef>
                <a:spcPts val="0"/>
              </a:spcBef>
              <a:spcAft>
                <a:spcPts val="0"/>
              </a:spcAft>
              <a:buNone/>
            </a:pPr>
            <a:r>
              <a:rPr lang="en-US" b="0" i="0" dirty="0">
                <a:solidFill>
                  <a:srgbClr val="4D5156"/>
                </a:solidFill>
                <a:effectLst/>
                <a:latin typeface="Google Sans"/>
              </a:rPr>
              <a:t> </a:t>
            </a:r>
            <a:r>
              <a:rPr lang="en-US" b="0" i="0" dirty="0">
                <a:solidFill>
                  <a:srgbClr val="040C28"/>
                </a:solidFill>
                <a:effectLst/>
                <a:latin typeface="Google Sans"/>
              </a:rPr>
              <a:t>compassion, respect for persons, commitment to integrity and ethical practice, excellence, and justice. / </a:t>
            </a:r>
            <a:r>
              <a:rPr lang="en-US" b="0" i="0" dirty="0">
                <a:solidFill>
                  <a:srgbClr val="4D5156"/>
                </a:solidFill>
                <a:effectLst/>
                <a:latin typeface="Google Sans"/>
              </a:rPr>
              <a:t>Some people have a family history of anxiety and specific fears.</a:t>
            </a:r>
            <a:endParaRPr dirty="0"/>
          </a:p>
          <a:p>
            <a:pPr marL="457200" lvl="0" indent="0" algn="l" rtl="0">
              <a:spcBef>
                <a:spcPts val="0"/>
              </a:spcBef>
              <a:spcAft>
                <a:spcPts val="0"/>
              </a:spcAft>
              <a:buNone/>
            </a:pPr>
            <a:endParaRPr dirty="0"/>
          </a:p>
        </p:txBody>
      </p:sp>
      <p:pic>
        <p:nvPicPr>
          <p:cNvPr id="7" name="Graphic 6">
            <a:extLst>
              <a:ext uri="{FF2B5EF4-FFF2-40B4-BE49-F238E27FC236}">
                <a16:creationId xmlns:a16="http://schemas.microsoft.com/office/drawing/2014/main" id="{1784469B-21CB-399A-F6F1-94BF408BA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5223" y="2135923"/>
            <a:ext cx="1870620" cy="1870620"/>
          </a:xfrm>
          <a:prstGeom prst="rect">
            <a:avLst/>
          </a:prstGeom>
        </p:spPr>
      </p:pic>
      <p:pic>
        <p:nvPicPr>
          <p:cNvPr id="9" name="Picture 8">
            <a:extLst>
              <a:ext uri="{FF2B5EF4-FFF2-40B4-BE49-F238E27FC236}">
                <a16:creationId xmlns:a16="http://schemas.microsoft.com/office/drawing/2014/main" id="{4E79E970-623B-A52E-A322-44B1D9EA2EFF}"/>
              </a:ext>
            </a:extLst>
          </p:cNvPr>
          <p:cNvPicPr>
            <a:picLocks noChangeAspect="1"/>
          </p:cNvPicPr>
          <p:nvPr/>
        </p:nvPicPr>
        <p:blipFill>
          <a:blip r:embed="rId5"/>
          <a:stretch>
            <a:fillRect/>
          </a:stretch>
        </p:blipFill>
        <p:spPr>
          <a:xfrm>
            <a:off x="4885862" y="2038445"/>
            <a:ext cx="1987652" cy="2044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dirty="0"/>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(SEMrush or </a:t>
            </a:r>
            <a:r>
              <a:rPr lang="en-GB" dirty="0" err="1"/>
              <a:t>Moz</a:t>
            </a:r>
            <a:r>
              <a:rPr lang="en-GB" dirty="0"/>
              <a:t> Keyword Explorer),</a:t>
            </a:r>
            <a:r>
              <a:rPr lang="en-GB" dirty="0" err="1"/>
              <a:t>Analyze</a:t>
            </a:r>
            <a:r>
              <a:rPr lang="en-GB" dirty="0"/>
              <a:t> Competitor Keywords, Long-tail Keyword Exploration (specific, longer phrases) that align with the research objectives and have lower competition but higher conversion potential.</a:t>
            </a:r>
            <a:endParaRPr dirty="0"/>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Reflect on the process of conducting keyword research and the SEO recommendations provided.</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154652"/>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766950" y="824970"/>
            <a:ext cx="8302558" cy="83096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p>
          <a:p>
            <a:pPr marL="457200" lvl="0" indent="-317500" algn="l" rtl="0">
              <a:spcBef>
                <a:spcPts val="0"/>
              </a:spcBef>
              <a:spcAft>
                <a:spcPts val="0"/>
              </a:spcAft>
              <a:buSzPts val="1400"/>
              <a:buChar char="●"/>
            </a:pPr>
            <a:endParaRPr lang="en-GB" dirty="0"/>
          </a:p>
          <a:p>
            <a:pPr marL="139700" lvl="0" algn="l" rtl="0">
              <a:spcBef>
                <a:spcPts val="0"/>
              </a:spcBef>
              <a:spcAft>
                <a:spcPts val="0"/>
              </a:spcAft>
              <a:buSzPts val="1400"/>
            </a:pPr>
            <a:endParaRPr dirty="0"/>
          </a:p>
        </p:txBody>
      </p:sp>
      <p:pic>
        <p:nvPicPr>
          <p:cNvPr id="5" name="Picture 4">
            <a:extLst>
              <a:ext uri="{FF2B5EF4-FFF2-40B4-BE49-F238E27FC236}">
                <a16:creationId xmlns:a16="http://schemas.microsoft.com/office/drawing/2014/main" id="{F3352AF6-ADAD-6A4A-117C-C0742C17E814}"/>
              </a:ext>
            </a:extLst>
          </p:cNvPr>
          <p:cNvPicPr>
            <a:picLocks noChangeAspect="1"/>
          </p:cNvPicPr>
          <p:nvPr/>
        </p:nvPicPr>
        <p:blipFill>
          <a:blip r:embed="rId3"/>
          <a:stretch>
            <a:fillRect/>
          </a:stretch>
        </p:blipFill>
        <p:spPr>
          <a:xfrm>
            <a:off x="766950" y="1367009"/>
            <a:ext cx="7610100" cy="3496477"/>
          </a:xfrm>
          <a:prstGeom prst="rect">
            <a:avLst/>
          </a:prstGeom>
        </p:spPr>
      </p:pic>
    </p:spTree>
    <p:extLst>
      <p:ext uri="{BB962C8B-B14F-4D97-AF65-F5344CB8AC3E}">
        <p14:creationId xmlns:p14="http://schemas.microsoft.com/office/powerpoint/2010/main" val="288227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154652"/>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dirty="0"/>
          </a:p>
        </p:txBody>
      </p:sp>
      <p:sp>
        <p:nvSpPr>
          <p:cNvPr id="92" name="Google Shape;92;p19"/>
          <p:cNvSpPr txBox="1"/>
          <p:nvPr/>
        </p:nvSpPr>
        <p:spPr>
          <a:xfrm>
            <a:off x="766950" y="824970"/>
            <a:ext cx="8302558" cy="83096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p>
          <a:p>
            <a:pPr marL="457200" lvl="0" indent="-317500" algn="l" rtl="0">
              <a:spcBef>
                <a:spcPts val="0"/>
              </a:spcBef>
              <a:spcAft>
                <a:spcPts val="0"/>
              </a:spcAft>
              <a:buSzPts val="1400"/>
              <a:buChar char="●"/>
            </a:pPr>
            <a:endParaRPr lang="en-GB" dirty="0"/>
          </a:p>
          <a:p>
            <a:pPr marL="139700" lvl="0" algn="l" rtl="0">
              <a:spcBef>
                <a:spcPts val="0"/>
              </a:spcBef>
              <a:spcAft>
                <a:spcPts val="0"/>
              </a:spcAft>
              <a:buSzPts val="1400"/>
            </a:pPr>
            <a:endParaRPr dirty="0"/>
          </a:p>
        </p:txBody>
      </p:sp>
      <p:pic>
        <p:nvPicPr>
          <p:cNvPr id="5" name="Picture 4">
            <a:extLst>
              <a:ext uri="{FF2B5EF4-FFF2-40B4-BE49-F238E27FC236}">
                <a16:creationId xmlns:a16="http://schemas.microsoft.com/office/drawing/2014/main" id="{F3352AF6-ADAD-6A4A-117C-C0742C17E814}"/>
              </a:ext>
            </a:extLst>
          </p:cNvPr>
          <p:cNvPicPr>
            <a:picLocks noChangeAspect="1"/>
          </p:cNvPicPr>
          <p:nvPr/>
        </p:nvPicPr>
        <p:blipFill>
          <a:blip r:embed="rId3"/>
          <a:srcRect/>
          <a:stretch/>
        </p:blipFill>
        <p:spPr>
          <a:xfrm>
            <a:off x="1039761" y="1367009"/>
            <a:ext cx="7337289" cy="3496477"/>
          </a:xfrm>
          <a:prstGeom prst="rect">
            <a:avLst/>
          </a:prstGeom>
        </p:spPr>
      </p:pic>
    </p:spTree>
    <p:extLst>
      <p:ext uri="{BB962C8B-B14F-4D97-AF65-F5344CB8AC3E}">
        <p14:creationId xmlns:p14="http://schemas.microsoft.com/office/powerpoint/2010/main" val="302566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EEE0-B566-E077-B7E9-33499A375429}"/>
              </a:ext>
            </a:extLst>
          </p:cNvPr>
          <p:cNvSpPr>
            <a:spLocks noGrp="1"/>
          </p:cNvSpPr>
          <p:nvPr>
            <p:ph type="title"/>
          </p:nvPr>
        </p:nvSpPr>
        <p:spPr>
          <a:xfrm>
            <a:off x="311700" y="228600"/>
            <a:ext cx="8520600" cy="597310"/>
          </a:xfrm>
        </p:spPr>
        <p:txBody>
          <a:bodyPr>
            <a:noAutofit/>
          </a:bodyPr>
          <a:lstStyle/>
          <a:p>
            <a:r>
              <a:rPr lang="en-GB" sz="1600" b="1" dirty="0"/>
              <a:t>SEO Audit:</a:t>
            </a:r>
            <a:r>
              <a:rPr lang="en-GB" sz="1600" dirty="0"/>
              <a:t> Do an SEO audit of the brands website.</a:t>
            </a:r>
            <a:br>
              <a:rPr lang="en-GB" sz="1600" dirty="0"/>
            </a:br>
            <a:endParaRPr lang="en-IN" sz="1600" dirty="0"/>
          </a:p>
        </p:txBody>
      </p:sp>
      <p:sp>
        <p:nvSpPr>
          <p:cNvPr id="3" name="Text Placeholder 2">
            <a:extLst>
              <a:ext uri="{FF2B5EF4-FFF2-40B4-BE49-F238E27FC236}">
                <a16:creationId xmlns:a16="http://schemas.microsoft.com/office/drawing/2014/main" id="{2866DDC0-87D1-EC23-4EF4-EE709BE1C8EF}"/>
              </a:ext>
            </a:extLst>
          </p:cNvPr>
          <p:cNvSpPr>
            <a:spLocks noGrp="1"/>
          </p:cNvSpPr>
          <p:nvPr>
            <p:ph type="body" idx="1"/>
          </p:nvPr>
        </p:nvSpPr>
        <p:spPr>
          <a:xfrm>
            <a:off x="311700" y="3799810"/>
            <a:ext cx="8520600" cy="1244138"/>
          </a:xfrm>
        </p:spPr>
        <p:txBody>
          <a:bodyPr>
            <a:normAutofit/>
          </a:bodyPr>
          <a:lstStyle/>
          <a:p>
            <a:pPr marL="114300" indent="0">
              <a:buNone/>
            </a:pPr>
            <a:r>
              <a:rPr lang="en-IN" sz="1600" b="1" dirty="0"/>
              <a:t>Summary : </a:t>
            </a:r>
            <a:r>
              <a:rPr lang="en-US" sz="1200" dirty="0"/>
              <a:t>The goal of Search Engine Optimization is to improve the ranking of your website for particular keywords to drive more clicks and traffic to your site. The Top Keyword Rankings check shows you the keywords that your site is currently ranking for, ordered by those that are likely driving the most traffic to your site due to a combination of high Search Volume and high ranking. Note, this data is a snapshot and may be several weeks old in some cases.</a:t>
            </a:r>
            <a:endParaRPr lang="en-IN" sz="1200" dirty="0"/>
          </a:p>
        </p:txBody>
      </p:sp>
      <p:pic>
        <p:nvPicPr>
          <p:cNvPr id="7" name="Picture 6">
            <a:extLst>
              <a:ext uri="{FF2B5EF4-FFF2-40B4-BE49-F238E27FC236}">
                <a16:creationId xmlns:a16="http://schemas.microsoft.com/office/drawing/2014/main" id="{67CC79FC-348A-C1A8-8D3D-4AF2A2FE9E7C}"/>
              </a:ext>
            </a:extLst>
          </p:cNvPr>
          <p:cNvPicPr>
            <a:picLocks noChangeAspect="1"/>
          </p:cNvPicPr>
          <p:nvPr/>
        </p:nvPicPr>
        <p:blipFill>
          <a:blip r:embed="rId2"/>
          <a:stretch>
            <a:fillRect/>
          </a:stretch>
        </p:blipFill>
        <p:spPr>
          <a:xfrm>
            <a:off x="311700" y="752168"/>
            <a:ext cx="8104239" cy="2927555"/>
          </a:xfrm>
          <a:prstGeom prst="rect">
            <a:avLst/>
          </a:prstGeom>
        </p:spPr>
      </p:pic>
    </p:spTree>
    <p:extLst>
      <p:ext uri="{BB962C8B-B14F-4D97-AF65-F5344CB8AC3E}">
        <p14:creationId xmlns:p14="http://schemas.microsoft.com/office/powerpoint/2010/main" val="3833690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1610</TotalTime>
  <Words>2735</Words>
  <Application>Microsoft Office PowerPoint</Application>
  <PresentationFormat>On-screen Show (16:9)</PresentationFormat>
  <Paragraphs>323</Paragraphs>
  <Slides>32</Slides>
  <Notes>23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-apple-system</vt:lpstr>
      <vt:lpstr>arial</vt:lpstr>
      <vt:lpstr>arial</vt:lpstr>
      <vt:lpstr>Calibri</vt:lpstr>
      <vt:lpstr>Google Sans</vt:lpstr>
      <vt:lpstr>inherit</vt:lpstr>
      <vt:lpstr>Lucida Sans Unicode</vt:lpstr>
      <vt:lpstr>Microsoft Sans Serif</vt:lpstr>
      <vt:lpstr>Roboto</vt:lpstr>
      <vt:lpstr>Söhne</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SEO Audit: Do an SEO audit of the brands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Part 4: Content Creation and Curation (Post creations, Designs/Video Editing, Ad Campaigns over  Social Media and Email Ideation and Creation) </vt:lpstr>
      <vt:lpstr>PowerPoint Presentation</vt:lpstr>
      <vt:lpstr>Part 4: Content Creation and Curation (Post creations, Designs/Video Editing, Ad Campaigns over Social Media and Email Ideation and Creation)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Content Creation and Curation (Post creations, Designs/Video  Editing, Ad Campaigns over Social Media and Email Ideation and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kalyan kumar janga</dc:creator>
  <cp:lastModifiedBy>kalyan janga</cp:lastModifiedBy>
  <cp:revision>3</cp:revision>
  <dcterms:modified xsi:type="dcterms:W3CDTF">2023-08-04T08:24:50Z</dcterms:modified>
</cp:coreProperties>
</file>